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5"/>
  </p:notesMasterIdLst>
  <p:handoutMasterIdLst>
    <p:handoutMasterId r:id="rId26"/>
  </p:handoutMasterIdLst>
  <p:sldIdLst>
    <p:sldId id="692" r:id="rId2"/>
    <p:sldId id="694" r:id="rId3"/>
    <p:sldId id="713" r:id="rId4"/>
    <p:sldId id="714" r:id="rId5"/>
    <p:sldId id="715" r:id="rId6"/>
    <p:sldId id="717" r:id="rId7"/>
    <p:sldId id="716" r:id="rId8"/>
    <p:sldId id="700" r:id="rId9"/>
    <p:sldId id="701" r:id="rId10"/>
    <p:sldId id="720" r:id="rId11"/>
    <p:sldId id="718" r:id="rId12"/>
    <p:sldId id="719" r:id="rId13"/>
    <p:sldId id="703" r:id="rId14"/>
    <p:sldId id="705" r:id="rId15"/>
    <p:sldId id="706" r:id="rId16"/>
    <p:sldId id="707" r:id="rId17"/>
    <p:sldId id="721" r:id="rId18"/>
    <p:sldId id="722" r:id="rId19"/>
    <p:sldId id="723" r:id="rId20"/>
    <p:sldId id="708" r:id="rId21"/>
    <p:sldId id="709" r:id="rId22"/>
    <p:sldId id="711" r:id="rId23"/>
    <p:sldId id="712" r:id="rId24"/>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99CCFF"/>
    <a:srgbClr val="6699FF"/>
    <a:srgbClr val="3399FF"/>
    <a:srgbClr val="0099FF"/>
    <a:srgbClr val="C0C0C0"/>
    <a:srgbClr val="FF0000"/>
    <a:srgbClr val="18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7" autoAdjust="0"/>
    <p:restoredTop sz="75818" autoAdjust="0"/>
  </p:normalViewPr>
  <p:slideViewPr>
    <p:cSldViewPr>
      <p:cViewPr>
        <p:scale>
          <a:sx n="70" d="100"/>
          <a:sy n="70" d="100"/>
        </p:scale>
        <p:origin x="-798" y="-120"/>
      </p:cViewPr>
      <p:guideLst>
        <p:guide orient="horz" pos="1621"/>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220"/>
    </p:cViewPr>
  </p:sorterViewPr>
  <p:notesViewPr>
    <p:cSldViewPr>
      <p:cViewPr varScale="1">
        <p:scale>
          <a:sx n="58" d="100"/>
          <a:sy n="58" d="100"/>
        </p:scale>
        <p:origin x="-19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77E41C75-C4B7-4764-9E96-7FBCDAAEB5EB}" type="slidenum">
              <a:rPr lang="en-US" altLang="zh-CN"/>
              <a:pPr>
                <a:defRPr/>
              </a:pPr>
              <a:t>‹#›</a:t>
            </a:fld>
            <a:endParaRPr lang="en-US" altLang="zh-CN"/>
          </a:p>
        </p:txBody>
      </p:sp>
    </p:spTree>
    <p:extLst>
      <p:ext uri="{BB962C8B-B14F-4D97-AF65-F5344CB8AC3E}">
        <p14:creationId xmlns:p14="http://schemas.microsoft.com/office/powerpoint/2010/main" val="374541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093F7CF5-F0EB-4764-93D0-3F461454338F}" type="slidenum">
              <a:rPr lang="en-US" altLang="zh-CN"/>
              <a:pPr>
                <a:defRPr/>
              </a:pPr>
              <a:t>‹#›</a:t>
            </a:fld>
            <a:endParaRPr lang="en-US" altLang="zh-CN"/>
          </a:p>
        </p:txBody>
      </p:sp>
    </p:spTree>
    <p:extLst>
      <p:ext uri="{BB962C8B-B14F-4D97-AF65-F5344CB8AC3E}">
        <p14:creationId xmlns:p14="http://schemas.microsoft.com/office/powerpoint/2010/main" val="1858371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baike.baidu.com/view/209413.htm" TargetMode="External"/><Relationship Id="rId3" Type="http://schemas.openxmlformats.org/officeDocument/2006/relationships/hyperlink" Target="http://baike.baidu.com/view/305337.htm" TargetMode="External"/><Relationship Id="rId7" Type="http://schemas.openxmlformats.org/officeDocument/2006/relationships/hyperlink" Target="http://baike.baidu.com/view/659.ht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baike.baidu.com/view/15041.htm" TargetMode="External"/><Relationship Id="rId5" Type="http://schemas.openxmlformats.org/officeDocument/2006/relationships/hyperlink" Target="http://baike.baidu.com/view/209496.htm" TargetMode="External"/><Relationship Id="rId10" Type="http://schemas.openxmlformats.org/officeDocument/2006/relationships/hyperlink" Target="http://baike.baidu.com/view/1154260.htm" TargetMode="External"/><Relationship Id="rId4" Type="http://schemas.openxmlformats.org/officeDocument/2006/relationships/hyperlink" Target="http://baike.baidu.com/view/160978.htm" TargetMode="External"/><Relationship Id="rId9" Type="http://schemas.openxmlformats.org/officeDocument/2006/relationships/hyperlink" Target="http://baike.baidu.com/view/2013327.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aike.baidu.com/view/25740.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本章主要讨论物理层的主要功能，信息、数据、信号之间的关系，传输介质的类型和性质，数据编码的类型和基本方法等问题。</a:t>
            </a:r>
            <a:endParaRPr lang="zh-CN" altLang="en-US" dirty="0"/>
          </a:p>
        </p:txBody>
      </p:sp>
      <p:sp>
        <p:nvSpPr>
          <p:cNvPr id="4" name="灯片编号占位符 3"/>
          <p:cNvSpPr>
            <a:spLocks noGrp="1"/>
          </p:cNvSpPr>
          <p:nvPr>
            <p:ph type="sldNum" sz="quarter" idx="10"/>
          </p:nvPr>
        </p:nvSpPr>
        <p:spPr/>
        <p:txBody>
          <a:bodyPr/>
          <a:lstStyle/>
          <a:p>
            <a:pPr>
              <a:defRPr/>
            </a:pPr>
            <a:fld id="{093F7CF5-F0EB-4764-93D0-3F461454338F}" type="slidenum">
              <a:rPr lang="en-US" altLang="zh-CN" smtClean="0"/>
              <a:pPr>
                <a:defRPr/>
              </a:pPr>
              <a:t>2</a:t>
            </a:fld>
            <a:endParaRPr lang="en-US" altLang="zh-CN"/>
          </a:p>
        </p:txBody>
      </p:sp>
    </p:spTree>
    <p:extLst>
      <p:ext uri="{BB962C8B-B14F-4D97-AF65-F5344CB8AC3E}">
        <p14:creationId xmlns:p14="http://schemas.microsoft.com/office/powerpoint/2010/main" val="127348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网线制作工具与接线头</a:t>
            </a:r>
            <a:endParaRPr lang="zh-CN" altLang="en-US" dirty="0"/>
          </a:p>
        </p:txBody>
      </p:sp>
      <p:sp>
        <p:nvSpPr>
          <p:cNvPr id="4" name="灯片编号占位符 3"/>
          <p:cNvSpPr>
            <a:spLocks noGrp="1"/>
          </p:cNvSpPr>
          <p:nvPr>
            <p:ph type="sldNum" sz="quarter" idx="10"/>
          </p:nvPr>
        </p:nvSpPr>
        <p:spPr/>
        <p:txBody>
          <a:bodyPr/>
          <a:lstStyle/>
          <a:p>
            <a:pPr>
              <a:defRPr/>
            </a:pPr>
            <a:fld id="{093F7CF5-F0EB-4764-93D0-3F461454338F}" type="slidenum">
              <a:rPr lang="en-US" altLang="zh-CN" smtClean="0"/>
              <a:pPr>
                <a:defRPr/>
              </a:pPr>
              <a:t>12</a:t>
            </a:fld>
            <a:endParaRPr lang="en-US" altLang="zh-CN"/>
          </a:p>
        </p:txBody>
      </p:sp>
    </p:spTree>
    <p:extLst>
      <p:ext uri="{BB962C8B-B14F-4D97-AF65-F5344CB8AC3E}">
        <p14:creationId xmlns:p14="http://schemas.microsoft.com/office/powerpoint/2010/main" val="350723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ln/>
        </p:spPr>
      </p:sp>
      <p:sp>
        <p:nvSpPr>
          <p:cNvPr id="187394" name="Rectangle 3"/>
          <p:cNvSpPr>
            <a:spLocks noGrp="1" noChangeArrowheads="1"/>
          </p:cNvSpPr>
          <p:nvPr>
            <p:ph type="body" idx="1"/>
          </p:nvPr>
        </p:nvSpPr>
        <p:spPr>
          <a:noFill/>
          <a:ln/>
        </p:spPr>
        <p:txBody>
          <a:bodyPr/>
          <a:lstStyle/>
          <a:p>
            <a:r>
              <a:rPr lang="zh-CN" altLang="en-US" sz="900" u="sng" smtClean="0">
                <a:latin typeface="华文新魏" pitchFamily="2" charset="-122"/>
                <a:ea typeface="华文新魏" pitchFamily="2" charset="-122"/>
              </a:rPr>
              <a:t>同轴电缆的基本结构。</a:t>
            </a:r>
            <a:r>
              <a:rPr lang="zh-CN" altLang="en-US" b="1" smtClean="0">
                <a:solidFill>
                  <a:srgbClr val="2D2DB9"/>
                </a:solidFill>
                <a:ea typeface="宋体" charset="-122"/>
              </a:rPr>
              <a:t>同轴电缆由内导体、绝缘层、外屏蔽层及外部保护层组成；同轴介质的特性参数由内导体、外屏蔽层及绝缘层的电参数与机械尺寸决定；同轴电缆的特点是抗干扰能力较强；</a:t>
            </a:r>
            <a:r>
              <a:rPr lang="zh-CN" altLang="en-US" sz="1000" smtClean="0">
                <a:solidFill>
                  <a:srgbClr val="C00000"/>
                </a:solidFill>
                <a:ea typeface="微软雅黑" pitchFamily="34" charset="-122"/>
                <a:cs typeface="Times New Roman" pitchFamily="18" charset="0"/>
              </a:rPr>
              <a:t>基带同轴电缆一般仅用于数字信号传输。宽带同轴电缆可以只用于一条通信信道的高速数字通信，也可以使用频分多路复用，将一条电缆的频带划分为多条通信信道，使用各种调制方式来支持多路传输。</a:t>
            </a:r>
            <a:endParaRPr lang="en-US" altLang="zh-CN" sz="1000" smtClean="0">
              <a:solidFill>
                <a:srgbClr val="C00000"/>
              </a:solidFill>
              <a:ea typeface="微软雅黑" pitchFamily="34" charset="-122"/>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p:spPr>
        <p:txBody>
          <a:bodyPr/>
          <a:lstStyle/>
          <a:p>
            <a:r>
              <a:rPr lang="zh-CN" altLang="en-US" sz="1000" b="0" dirty="0" smtClean="0">
                <a:solidFill>
                  <a:srgbClr val="2D2DB9"/>
                </a:solidFill>
                <a:ea typeface="宋体" charset="-122"/>
                <a:cs typeface="Times New Roman" pitchFamily="18" charset="0"/>
              </a:rPr>
              <a:t>光纤是传输介质中性能最好、应用前途最广泛的一种；光纤是一种直径为</a:t>
            </a:r>
            <a:r>
              <a:rPr lang="en-US" altLang="zh-CN" sz="1000" b="0" dirty="0" smtClean="0">
                <a:solidFill>
                  <a:srgbClr val="2D2DB9"/>
                </a:solidFill>
                <a:ea typeface="宋体" charset="-122"/>
                <a:cs typeface="Times New Roman" pitchFamily="18" charset="0"/>
              </a:rPr>
              <a:t>50</a:t>
            </a:r>
            <a:r>
              <a:rPr lang="zh-CN" altLang="en-US" sz="1000" b="0" dirty="0" smtClean="0">
                <a:solidFill>
                  <a:srgbClr val="2D2DB9"/>
                </a:solidFill>
                <a:ea typeface="宋体" charset="-122"/>
                <a:cs typeface="Times New Roman" pitchFamily="18" charset="0"/>
              </a:rPr>
              <a:t>～</a:t>
            </a:r>
            <a:r>
              <a:rPr lang="en-US" altLang="zh-CN" sz="1000" b="0" dirty="0" smtClean="0">
                <a:solidFill>
                  <a:srgbClr val="2D2DB9"/>
                </a:solidFill>
                <a:ea typeface="宋体" charset="-122"/>
                <a:cs typeface="Times New Roman" pitchFamily="18" charset="0"/>
              </a:rPr>
              <a:t>100μm</a:t>
            </a:r>
            <a:r>
              <a:rPr lang="zh-CN" altLang="en-US" sz="1000" b="0" dirty="0" smtClean="0">
                <a:solidFill>
                  <a:srgbClr val="2D2DB9"/>
                </a:solidFill>
                <a:ea typeface="宋体" charset="-122"/>
                <a:cs typeface="Times New Roman" pitchFamily="18" charset="0"/>
              </a:rPr>
              <a:t>的柔软、能传导光波的介质，多种玻璃和塑料可以用来制造光纤，其中使用超高纯度石英玻璃纤维制作的光纤的纤芯可以得到最低的传输损耗；在折射率较高的纤芯外面，用折射率较低的材料包裹起来，外部包裹涂覆层，这样就可以构成一条光纤；</a:t>
            </a:r>
            <a:endParaRPr lang="en-US" altLang="zh-CN" sz="1000" b="0" dirty="0" smtClean="0">
              <a:solidFill>
                <a:srgbClr val="2D2DB9"/>
              </a:solidFill>
              <a:ea typeface="宋体" charset="-122"/>
              <a:cs typeface="Times New Roman" pitchFamily="18" charset="0"/>
            </a:endParaRPr>
          </a:p>
          <a:p>
            <a:r>
              <a:rPr lang="zh-CN" altLang="en-US" sz="1000" b="0" dirty="0" smtClean="0">
                <a:solidFill>
                  <a:srgbClr val="2D2DB9"/>
                </a:solidFill>
                <a:ea typeface="宋体" charset="-122"/>
                <a:cs typeface="Times New Roman" pitchFamily="18" charset="0"/>
              </a:rPr>
              <a:t>多条光纤组成一束构成一条光缆。</a:t>
            </a:r>
          </a:p>
          <a:p>
            <a:endParaRPr lang="zh-CN" altLang="en-US" sz="1000" b="1" dirty="0" smtClean="0">
              <a:solidFill>
                <a:srgbClr val="2D2DB9"/>
              </a:solidFill>
              <a:ea typeface="宋体" charset="-122"/>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ChangeArrowheads="1" noTextEdit="1"/>
          </p:cNvSpPr>
          <p:nvPr>
            <p:ph type="sldImg"/>
          </p:nvPr>
        </p:nvSpPr>
        <p:spPr>
          <a:ln/>
        </p:spPr>
      </p:sp>
      <p:sp>
        <p:nvSpPr>
          <p:cNvPr id="192514" name="Rectangle 3"/>
          <p:cNvSpPr>
            <a:spLocks noGrp="1" noChangeArrowheads="1"/>
          </p:cNvSpPr>
          <p:nvPr>
            <p:ph type="body" idx="1"/>
          </p:nvPr>
        </p:nvSpPr>
        <p:spPr>
          <a:noFill/>
          <a:ln/>
        </p:spPr>
        <p:txBody>
          <a:bodyPr/>
          <a:lstStyle/>
          <a:p>
            <a:r>
              <a:rPr lang="zh-CN" altLang="en-US" sz="1000" smtClean="0">
                <a:solidFill>
                  <a:srgbClr val="1A3868"/>
                </a:solidFill>
                <a:ea typeface="微软雅黑" pitchFamily="34" charset="-122"/>
                <a:cs typeface="Times New Roman" pitchFamily="18" charset="0"/>
              </a:rPr>
              <a:t>由于光纤的折射系数高于外部包层的折射系数，光波在光纤与包层的界面上形成全反射</a:t>
            </a:r>
            <a:r>
              <a:rPr lang="zh-CN" altLang="en-US" sz="1000" b="1" smtClean="0">
                <a:solidFill>
                  <a:srgbClr val="2D2DB9"/>
                </a:solidFill>
                <a:ea typeface="微软雅黑" pitchFamily="34" charset="-122"/>
                <a:cs typeface="Times New Roman" pitchFamily="18"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a:ln/>
        </p:spPr>
      </p:sp>
      <p:sp>
        <p:nvSpPr>
          <p:cNvPr id="195586" name="Rectangle 3"/>
          <p:cNvSpPr>
            <a:spLocks noGrp="1" noChangeArrowheads="1"/>
          </p:cNvSpPr>
          <p:nvPr>
            <p:ph type="body" idx="1"/>
          </p:nvPr>
        </p:nvSpPr>
        <p:spPr>
          <a:noFill/>
          <a:ln/>
        </p:spPr>
        <p:txBody>
          <a:bodyPr/>
          <a:lstStyle/>
          <a:p>
            <a:pPr>
              <a:lnSpc>
                <a:spcPct val="130000"/>
              </a:lnSpc>
            </a:pPr>
            <a:r>
              <a:rPr lang="zh-CN" altLang="en-US" sz="1000" dirty="0" smtClean="0">
                <a:solidFill>
                  <a:srgbClr val="1A3868"/>
                </a:solidFill>
                <a:ea typeface="微软雅黑" pitchFamily="34" charset="-122"/>
                <a:cs typeface="Times New Roman" pitchFamily="18" charset="0"/>
              </a:rPr>
              <a:t>在发送端，使用发光二极管（</a:t>
            </a:r>
            <a:r>
              <a:rPr lang="en-US" altLang="zh-CN" sz="1000" dirty="0" smtClean="0">
                <a:solidFill>
                  <a:srgbClr val="1A3868"/>
                </a:solidFill>
                <a:ea typeface="微软雅黑" pitchFamily="34" charset="-122"/>
                <a:cs typeface="Times New Roman" pitchFamily="18" charset="0"/>
              </a:rPr>
              <a:t>LED</a:t>
            </a:r>
            <a:r>
              <a:rPr lang="zh-CN" altLang="en-US" sz="1000" dirty="0" smtClean="0">
                <a:solidFill>
                  <a:srgbClr val="1A3868"/>
                </a:solidFill>
                <a:ea typeface="微软雅黑" pitchFamily="34" charset="-122"/>
                <a:cs typeface="Times New Roman" pitchFamily="18" charset="0"/>
              </a:rPr>
              <a:t>）或注入型激光二极管（</a:t>
            </a:r>
            <a:r>
              <a:rPr lang="en-US" altLang="zh-CN" sz="1000" dirty="0" smtClean="0">
                <a:solidFill>
                  <a:srgbClr val="1A3868"/>
                </a:solidFill>
                <a:ea typeface="微软雅黑" pitchFamily="34" charset="-122"/>
                <a:cs typeface="Times New Roman" pitchFamily="18" charset="0"/>
              </a:rPr>
              <a:t>ILD</a:t>
            </a:r>
            <a:r>
              <a:rPr lang="zh-CN" altLang="en-US" sz="1000" dirty="0" smtClean="0">
                <a:solidFill>
                  <a:srgbClr val="1A3868"/>
                </a:solidFill>
                <a:ea typeface="微软雅黑" pitchFamily="34" charset="-122"/>
                <a:cs typeface="Times New Roman" pitchFamily="18" charset="0"/>
              </a:rPr>
              <a:t>）作为光源；在接收端，使用光电二极管</a:t>
            </a:r>
            <a:r>
              <a:rPr lang="en-US" altLang="zh-CN" sz="1000" dirty="0" smtClean="0">
                <a:solidFill>
                  <a:srgbClr val="1A3868"/>
                </a:solidFill>
                <a:ea typeface="微软雅黑" pitchFamily="34" charset="-122"/>
                <a:cs typeface="Times New Roman" pitchFamily="18" charset="0"/>
              </a:rPr>
              <a:t>PIN</a:t>
            </a:r>
            <a:r>
              <a:rPr lang="zh-CN" altLang="en-US" sz="1000" dirty="0" smtClean="0">
                <a:solidFill>
                  <a:srgbClr val="1A3868"/>
                </a:solidFill>
                <a:ea typeface="微软雅黑" pitchFamily="34" charset="-122"/>
                <a:cs typeface="Times New Roman" pitchFamily="18" charset="0"/>
              </a:rPr>
              <a:t>检波器</a:t>
            </a:r>
            <a:r>
              <a:rPr lang="zh-CN" altLang="en-US" sz="1000" dirty="0" smtClean="0">
                <a:solidFill>
                  <a:srgbClr val="1A3868"/>
                </a:solidFill>
                <a:ea typeface="微软雅黑" pitchFamily="34" charset="-122"/>
                <a:cs typeface="Times New Roman" pitchFamily="18" charset="0"/>
              </a:rPr>
              <a:t>或雪崩二极管</a:t>
            </a:r>
            <a:r>
              <a:rPr lang="en-US" altLang="zh-CN" sz="1000" dirty="0" smtClean="0">
                <a:solidFill>
                  <a:srgbClr val="1A3868"/>
                </a:solidFill>
                <a:ea typeface="微软雅黑" pitchFamily="34" charset="-122"/>
                <a:cs typeface="Times New Roman" pitchFamily="18" charset="0"/>
              </a:rPr>
              <a:t>APD</a:t>
            </a:r>
            <a:r>
              <a:rPr lang="zh-CN" altLang="en-US" sz="1000" dirty="0" smtClean="0">
                <a:solidFill>
                  <a:srgbClr val="1A3868"/>
                </a:solidFill>
                <a:ea typeface="微软雅黑" pitchFamily="34" charset="-122"/>
                <a:cs typeface="Times New Roman" pitchFamily="18" charset="0"/>
              </a:rPr>
              <a:t>检波器将光信号转换成电信号；</a:t>
            </a:r>
            <a:endParaRPr lang="en-US" altLang="zh-CN" sz="1000" dirty="0" smtClean="0">
              <a:solidFill>
                <a:srgbClr val="1A3868"/>
              </a:solidFill>
              <a:ea typeface="微软雅黑" pitchFamily="34" charset="-122"/>
              <a:cs typeface="Times New Roman" pitchFamily="18" charset="0"/>
            </a:endParaRPr>
          </a:p>
          <a:p>
            <a:pPr>
              <a:lnSpc>
                <a:spcPct val="130000"/>
              </a:lnSpc>
            </a:pPr>
            <a:r>
              <a:rPr lang="zh-CN" altLang="en-US" sz="1000" dirty="0" smtClean="0">
                <a:solidFill>
                  <a:srgbClr val="1A3868"/>
                </a:solidFill>
                <a:ea typeface="微软雅黑" pitchFamily="34" charset="-122"/>
                <a:cs typeface="Times New Roman" pitchFamily="18" charset="0"/>
              </a:rPr>
              <a:t>光载波调制方法采用振幅键控</a:t>
            </a:r>
            <a:r>
              <a:rPr lang="en-US" altLang="zh-CN" sz="1000" dirty="0" smtClean="0">
                <a:solidFill>
                  <a:srgbClr val="1A3868"/>
                </a:solidFill>
                <a:ea typeface="微软雅黑" pitchFamily="34" charset="-122"/>
                <a:cs typeface="Times New Roman" pitchFamily="18" charset="0"/>
              </a:rPr>
              <a:t>ASK</a:t>
            </a:r>
            <a:r>
              <a:rPr lang="zh-CN" altLang="en-US" sz="1000" dirty="0" smtClean="0">
                <a:solidFill>
                  <a:srgbClr val="1A3868"/>
                </a:solidFill>
                <a:ea typeface="微软雅黑" pitchFamily="34" charset="-122"/>
                <a:cs typeface="Times New Roman" pitchFamily="18" charset="0"/>
              </a:rPr>
              <a:t>调制方法，即亮度调制；光纤传输速率可以达到</a:t>
            </a:r>
            <a:r>
              <a:rPr lang="en-US" altLang="zh-CN" sz="1000" dirty="0" err="1" smtClean="0">
                <a:solidFill>
                  <a:srgbClr val="1A3868"/>
                </a:solidFill>
                <a:ea typeface="微软雅黑" pitchFamily="34" charset="-122"/>
                <a:cs typeface="Times New Roman" pitchFamily="18" charset="0"/>
              </a:rPr>
              <a:t>Gbps</a:t>
            </a:r>
            <a:r>
              <a:rPr lang="zh-CN" altLang="en-US" sz="1000" dirty="0" smtClean="0">
                <a:solidFill>
                  <a:srgbClr val="1A3868"/>
                </a:solidFill>
                <a:ea typeface="微软雅黑" pitchFamily="34" charset="-122"/>
                <a:cs typeface="Times New Roman" pitchFamily="18" charset="0"/>
              </a:rPr>
              <a:t>的量级。</a:t>
            </a:r>
          </a:p>
          <a:p>
            <a:endParaRPr lang="zh-CN" altLang="en-US" dirty="0" smtClean="0">
              <a:ea typeface="微软雅黑" pitchFamily="34" charset="-122"/>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A3C525-89B0-45F7-AFAF-B0FD79F627BC}" type="slidenum">
              <a:rPr lang="zh-CN" altLang="en-US" sz="1200" b="0" u="none">
                <a:solidFill>
                  <a:schemeClr val="tx1"/>
                </a:solidFill>
                <a:latin typeface="Arial" charset="0"/>
                <a:ea typeface="宋体" charset="-122"/>
              </a:rPr>
              <a:pPr algn="r"/>
              <a:t>17</a:t>
            </a:fld>
            <a:endParaRPr lang="en-US" altLang="zh-CN" sz="1200" b="0" u="none">
              <a:solidFill>
                <a:schemeClr val="tx1"/>
              </a:solidFill>
              <a:latin typeface="Arial" charset="0"/>
              <a:ea typeface="宋体" charset="-122"/>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685800" y="4343400"/>
            <a:ext cx="5486400" cy="4114800"/>
          </a:xfrm>
          <a:noFill/>
          <a:ln/>
        </p:spPr>
        <p:txBody>
          <a:bodyPr/>
          <a:lstStyle/>
          <a:p>
            <a:r>
              <a:rPr lang="zh-CN" altLang="en-US" smtClean="0">
                <a:ea typeface="宋体" charset="-122"/>
              </a:rPr>
              <a:t>单模是单路传输。单模性能优于多模，但造价高。直径只有几个微米，纤芯极细。</a:t>
            </a:r>
          </a:p>
          <a:p>
            <a:r>
              <a:rPr lang="zh-CN" altLang="en-US" smtClean="0">
                <a:ea typeface="宋体" charset="-122"/>
              </a:rPr>
              <a:t>单模适于远距离传输；多模适于近距离传输。</a:t>
            </a:r>
          </a:p>
          <a:p>
            <a:endParaRPr lang="zh-CN" altLang="zh-CN"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AB3571-49F3-41D7-9A52-2E42D05E0F75}" type="slidenum">
              <a:rPr lang="zh-CN" altLang="en-US" sz="1200" b="0" u="none">
                <a:solidFill>
                  <a:schemeClr val="tx1"/>
                </a:solidFill>
                <a:latin typeface="Arial" charset="0"/>
                <a:ea typeface="宋体" charset="-122"/>
              </a:rPr>
              <a:pPr algn="r"/>
              <a:t>18</a:t>
            </a:fld>
            <a:endParaRPr lang="en-US" altLang="zh-CN" sz="1200" b="0" u="none">
              <a:solidFill>
                <a:schemeClr val="tx1"/>
              </a:solidFill>
              <a:latin typeface="Arial" charset="0"/>
              <a:ea typeface="宋体" charset="-122"/>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xfrm>
            <a:off x="685800" y="4343400"/>
            <a:ext cx="5486400" cy="4114800"/>
          </a:xfrm>
          <a:noFill/>
          <a:ln/>
        </p:spPr>
        <p:txBody>
          <a:bodyPr/>
          <a:lstStyle/>
          <a:p>
            <a:r>
              <a:rPr lang="zh-CN" altLang="en-US" smtClean="0">
                <a:ea typeface="宋体" charset="-122"/>
              </a:rPr>
              <a:t>电磁波的传输方式有两种：一种是在自由空间中传输（无线方式），另一种是在有限制的空间内传输（有线方式）。在通信中根据无线电波的波长（或频率）把无线电波划分为各种不同的波段（或频段）。不同传输介质传输不同频率的信号，比如：。。。移动物体间的通信只能依靠无线通信。</a:t>
            </a:r>
            <a:r>
              <a:rPr lang="zh-CN" altLang="en-US" smtClean="0">
                <a:latin typeface="宋体" charset="-122"/>
                <a:ea typeface="宋体" charset="-122"/>
              </a:rPr>
              <a:t>无线传输媒介不使用物理导体来传输电磁波，而是将信号向空间广播出去，从而使任何一个具有接收设备的人都能接收它。</a:t>
            </a:r>
            <a:r>
              <a:rPr lang="zh-CN" altLang="en-US" smtClean="0">
                <a:solidFill>
                  <a:schemeClr val="tx2"/>
                </a:solidFill>
                <a:latin typeface="宋体" charset="-122"/>
                <a:ea typeface="宋体" charset="-122"/>
              </a:rPr>
              <a:t>目前有四种技术：无线电、微波、红外线和激光。</a:t>
            </a:r>
          </a:p>
          <a:p>
            <a:endParaRPr lang="zh-CN" altLang="zh-CN"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ln/>
        </p:spPr>
      </p:sp>
      <p:sp>
        <p:nvSpPr>
          <p:cNvPr id="211970" name="Rectangle 3"/>
          <p:cNvSpPr>
            <a:spLocks noGrp="1" noChangeArrowheads="1"/>
          </p:cNvSpPr>
          <p:nvPr>
            <p:ph type="body" idx="1"/>
          </p:nvPr>
        </p:nvSpPr>
        <p:spPr>
          <a:noFill/>
          <a:ln/>
        </p:spPr>
        <p:txBody>
          <a:bodyPr/>
          <a:lstStyle/>
          <a:p>
            <a:r>
              <a:rPr lang="zh-CN" altLang="en-US" dirty="0" smtClean="0">
                <a:ea typeface="宋体" charset="-122"/>
              </a:rPr>
              <a:t>无线电波是指在自由空间（包括空气和真空）传播的射频频段的电磁波。无线电技术是通过无线电波传播声音或其他信号的技术。</a:t>
            </a:r>
          </a:p>
          <a:p>
            <a:r>
              <a:rPr lang="zh-CN" altLang="en-US" dirty="0" smtClean="0">
                <a:ea typeface="宋体" charset="-122"/>
              </a:rPr>
              <a:t>比如高频无线电波被划分为多个特定的频段，分别分配给移动通信、广播、无线电导航、业余电台、宇宙通信与射电天文等。高频无线电波自天线发出后，可以沿两条路径在空间传输。其中地波沿着第表面传输，天波则在地球和地球电离层之间来回反射。</a:t>
            </a:r>
          </a:p>
          <a:p>
            <a:r>
              <a:rPr lang="zh-CN" altLang="en-US" dirty="0" smtClean="0">
                <a:ea typeface="宋体" charset="-122"/>
              </a:rPr>
              <a:t>无线电波在空间或介质中传播具有折射、反射、散射、绕射以及吸收等特性。这些特性使无线电波随着传播距离的增加而逐渐衰减，如无线电波传播到越来越大的距离和空间区域，电波能量便越来越分散，造成扩散衰减；而在介质中传播，电波能量被介质消耗，造成吸收衰减和折射衰减等。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ln/>
        </p:spPr>
      </p:sp>
      <p:sp>
        <p:nvSpPr>
          <p:cNvPr id="214018" name="Rectangle 3"/>
          <p:cNvSpPr>
            <a:spLocks noGrp="1" noChangeArrowheads="1"/>
          </p:cNvSpPr>
          <p:nvPr>
            <p:ph type="body" idx="1"/>
          </p:nvPr>
        </p:nvSpPr>
        <p:spPr>
          <a:noFill/>
          <a:ln/>
        </p:spPr>
        <p:txBody>
          <a:bodyPr/>
          <a:lstStyle/>
          <a:p>
            <a:r>
              <a:rPr lang="zh-CN" altLang="en-US" dirty="0" smtClean="0">
                <a:ea typeface="宋体" charset="-122"/>
              </a:rPr>
              <a:t>微波信号没有绕射功能，必须两点可视。按传播方式不同，视距传播可分为以下</a:t>
            </a:r>
            <a:r>
              <a:rPr lang="en-US" altLang="zh-CN" dirty="0" smtClean="0">
                <a:ea typeface="宋体" charset="-122"/>
              </a:rPr>
              <a:t>2</a:t>
            </a:r>
            <a:r>
              <a:rPr lang="zh-CN" altLang="en-US" dirty="0" smtClean="0">
                <a:ea typeface="宋体" charset="-122"/>
              </a:rPr>
              <a:t>类：‍第一类是直射波传播，由发射天线辐射的电波，像光线一样按直线行进，直接传到接收点的传播方式。第二类是大地反射波传播，由发射天线发射、经地面反射到达接收点的传播方式。‍视距传播是上述两种传播方式的统称，在接收点接收的电波一般是直射波与大地反射波的合成。</a:t>
            </a:r>
          </a:p>
          <a:p>
            <a:r>
              <a:rPr lang="zh-CN" altLang="en-US" sz="900" b="1" dirty="0" smtClean="0">
                <a:solidFill>
                  <a:srgbClr val="2D2DB9"/>
                </a:solidFill>
                <a:ea typeface="宋体" charset="-122"/>
                <a:cs typeface="Times New Roman" pitchFamily="18" charset="0"/>
              </a:rPr>
              <a:t>由于微波信号的波长比较短，因此可以利用尺寸较小的抛物面天线，就可以将微波信号能量集中在一个很小的波束内发送出去，这样就可以用很小的发射功率来进行远距离通信；微波信号的频率很高，因此可以获得较大的通信带宽，特别适合于卫星通信与城市建筑物之间的通信。</a:t>
            </a:r>
            <a:endParaRPr lang="zh-CN" altLang="en-US" sz="900" b="1" u="sng" dirty="0" smtClean="0">
              <a:solidFill>
                <a:srgbClr val="2D2DB9"/>
              </a:solidFill>
              <a:ea typeface="宋体" charset="-122"/>
              <a:cs typeface="Times New Roman" pitchFamily="18" charset="0"/>
            </a:endParaRPr>
          </a:p>
          <a:p>
            <a:endParaRPr lang="zh-CN" altLang="en-US" dirty="0"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Rot="1" noChangeAspect="1" noChangeArrowheads="1" noTextEdit="1"/>
          </p:cNvSpPr>
          <p:nvPr>
            <p:ph type="sldImg"/>
          </p:nvPr>
        </p:nvSpPr>
        <p:spPr>
          <a:ln/>
        </p:spPr>
      </p:sp>
      <p:sp>
        <p:nvSpPr>
          <p:cNvPr id="217090" name="Rectangle 3"/>
          <p:cNvSpPr>
            <a:spLocks noGrp="1" noChangeArrowheads="1"/>
          </p:cNvSpPr>
          <p:nvPr>
            <p:ph type="body" idx="1"/>
          </p:nvPr>
        </p:nvSpPr>
        <p:spPr>
          <a:noFill/>
          <a:ln/>
        </p:spPr>
        <p:txBody>
          <a:bodyPr/>
          <a:lstStyle/>
          <a:p>
            <a:r>
              <a:rPr lang="zh-CN" altLang="en-US" sz="1000" b="0" dirty="0" smtClean="0">
                <a:solidFill>
                  <a:srgbClr val="2D2DB9"/>
                </a:solidFill>
                <a:ea typeface="宋体" charset="-122"/>
              </a:rPr>
              <a:t>为了提高覆盖区域的系统容量与充分利用频率资源，人们提出了小区制的概念；将一个大区制覆盖的区域划分成多个小区。由若干个小区构成的覆盖区成为区群。区群中各小区的基站之间可以通过电缆、光缆或微波链路与移动交换中心连接；移动交换中心通过电路与市话交换局连接，从而构成一个完整的蜂窝移动通信的网络结构。</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noFill/>
          <a:ln/>
        </p:spPr>
        <p:txBody>
          <a:bodyPr/>
          <a:lstStyle/>
          <a:p>
            <a:r>
              <a:rPr lang="zh-CN" altLang="en-US" smtClean="0">
                <a:ea typeface="宋体" charset="-122"/>
              </a:rPr>
              <a:t>物理层处于网络参考模型的最低层，向数据链路层提供比特流传输服务。数据链路实体通过与物理层的接口将数据比特传送给物理层，物理层将比特流按照传输介质的需要进行编码，然后将信号通过传输介质传送到下一个结点的物理层。因此，</a:t>
            </a:r>
            <a:r>
              <a:rPr kumimoji="0" lang="zh-CN" altLang="en-US" smtClean="0">
                <a:solidFill>
                  <a:srgbClr val="FFFF00"/>
                </a:solidFill>
                <a:ea typeface="宋体" charset="-122"/>
              </a:rPr>
              <a:t>物理层的主要功能是</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a:ln/>
        </p:spPr>
      </p:sp>
      <p:sp>
        <p:nvSpPr>
          <p:cNvPr id="219138" name="Rectangle 3"/>
          <p:cNvSpPr>
            <a:spLocks noGrp="1" noChangeArrowheads="1"/>
          </p:cNvSpPr>
          <p:nvPr>
            <p:ph type="body" idx="1"/>
          </p:nvPr>
        </p:nvSpPr>
        <p:spPr>
          <a:noFill/>
          <a:ln/>
        </p:spPr>
        <p:txBody>
          <a:bodyPr/>
          <a:lstStyle/>
          <a:p>
            <a:pPr>
              <a:lnSpc>
                <a:spcPct val="120000"/>
              </a:lnSpc>
            </a:pPr>
            <a:r>
              <a:rPr lang="zh-CN" altLang="en-US" sz="1000" smtClean="0">
                <a:solidFill>
                  <a:srgbClr val="C00000"/>
                </a:solidFill>
                <a:ea typeface="微软雅黑" pitchFamily="34" charset="-122"/>
                <a:cs typeface="Times New Roman" pitchFamily="18" charset="0"/>
              </a:rPr>
              <a:t>第三代</a:t>
            </a:r>
            <a:r>
              <a:rPr lang="en-US" altLang="zh-CN" sz="1000" smtClean="0">
                <a:solidFill>
                  <a:srgbClr val="C00000"/>
                </a:solidFill>
                <a:ea typeface="微软雅黑" pitchFamily="34" charset="-122"/>
                <a:cs typeface="Times New Roman" pitchFamily="18" charset="0"/>
              </a:rPr>
              <a:t>(3rd Generation, 3G)</a:t>
            </a:r>
            <a:r>
              <a:rPr lang="zh-CN" altLang="en-US" sz="1000" smtClean="0">
                <a:solidFill>
                  <a:srgbClr val="C00000"/>
                </a:solidFill>
                <a:ea typeface="微软雅黑" pitchFamily="34" charset="-122"/>
                <a:cs typeface="Times New Roman" pitchFamily="18" charset="0"/>
              </a:rPr>
              <a:t>移动通信</a:t>
            </a:r>
            <a:r>
              <a:rPr lang="zh-CN" altLang="en-US" sz="1000" smtClean="0">
                <a:solidFill>
                  <a:srgbClr val="1A3868"/>
                </a:solidFill>
                <a:ea typeface="微软雅黑" pitchFamily="34" charset="-122"/>
                <a:cs typeface="Times New Roman" pitchFamily="18" charset="0"/>
              </a:rPr>
              <a:t>能够在全球范围内更好地实现互联网的无缝漫游，使用手机来处理音乐、图像、视频，浏览网页，参加电话会议，开展电子商务活动；</a:t>
            </a:r>
            <a:endParaRPr lang="en-US" altLang="zh-CN" sz="1000" smtClean="0">
              <a:solidFill>
                <a:srgbClr val="1A3868"/>
              </a:solidFill>
              <a:ea typeface="微软雅黑" pitchFamily="34" charset="-122"/>
              <a:cs typeface="Times New Roman" pitchFamily="18" charset="0"/>
            </a:endParaRPr>
          </a:p>
          <a:p>
            <a:endParaRPr lang="zh-CN" altLang="en-US" smtClean="0">
              <a:ea typeface="微软雅黑" pitchFamily="34" charset="-122"/>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p:spPr>
        <p:txBody>
          <a:bodyPr/>
          <a:lstStyle/>
          <a:p>
            <a:r>
              <a:rPr lang="zh-CN" altLang="en-US" sz="1000" smtClean="0">
                <a:solidFill>
                  <a:srgbClr val="1A3868"/>
                </a:solidFill>
                <a:ea typeface="微软雅黑" pitchFamily="34" charset="-122"/>
                <a:cs typeface="Times New Roman" pitchFamily="18" charset="0"/>
              </a:rPr>
              <a:t>卫星通信具有通信距离远、费用与通信距离无关、覆盖面积大、不受地理条件限制、通信信道带宽大、可进行多址通信与移动通信的优点，成为现代主要的通信手段之一。</a:t>
            </a:r>
            <a:endParaRPr lang="zh-CN" altLang="en-US" sz="1000" smtClean="0">
              <a:solidFill>
                <a:srgbClr val="2D2DB9"/>
              </a:solidFill>
              <a:ea typeface="微软雅黑" pitchFamily="34" charset="-122"/>
              <a:cs typeface="Times New Roman" pitchFamily="18" charset="0"/>
            </a:endParaRPr>
          </a:p>
          <a:p>
            <a:r>
              <a:rPr lang="zh-CN" altLang="en-US" sz="1000" smtClean="0">
                <a:solidFill>
                  <a:srgbClr val="2D2DB9"/>
                </a:solidFill>
                <a:ea typeface="微软雅黑" pitchFamily="34" charset="-122"/>
                <a:cs typeface="Times New Roman" pitchFamily="18" charset="0"/>
              </a:rPr>
              <a:t>卫星通信的工作原理示意图</a:t>
            </a:r>
            <a:r>
              <a:rPr lang="en-US" altLang="zh-CN" sz="1000" smtClean="0">
                <a:solidFill>
                  <a:srgbClr val="2D2DB9"/>
                </a:solidFill>
                <a:ea typeface="微软雅黑" pitchFamily="34" charset="-122"/>
                <a:cs typeface="Times New Roman" pitchFamily="18" charset="0"/>
              </a:rPr>
              <a:t>. </a:t>
            </a:r>
            <a:r>
              <a:rPr lang="zh-CN" altLang="en-US" sz="1000" smtClean="0">
                <a:solidFill>
                  <a:srgbClr val="2D2DB9"/>
                </a:solidFill>
                <a:ea typeface="微软雅黑" pitchFamily="34" charset="-122"/>
                <a:cs typeface="Times New Roman" pitchFamily="18" charset="0"/>
              </a:rPr>
              <a:t>点</a:t>
            </a:r>
            <a:r>
              <a:rPr lang="en-US" altLang="zh-CN" sz="1000" smtClean="0">
                <a:solidFill>
                  <a:srgbClr val="2D2DB9"/>
                </a:solidFill>
                <a:ea typeface="微软雅黑" pitchFamily="34" charset="-122"/>
                <a:cs typeface="Times New Roman" pitchFamily="18" charset="0"/>
              </a:rPr>
              <a:t>-</a:t>
            </a:r>
            <a:r>
              <a:rPr lang="zh-CN" altLang="en-US" sz="1000" smtClean="0">
                <a:solidFill>
                  <a:srgbClr val="2D2DB9"/>
                </a:solidFill>
                <a:ea typeface="微软雅黑" pitchFamily="34" charset="-122"/>
                <a:cs typeface="Times New Roman" pitchFamily="18" charset="0"/>
              </a:rPr>
              <a:t>点通信线路有两个地球站（发送站、接收站）与一颗通信卫星构成。</a:t>
            </a:r>
          </a:p>
          <a:p>
            <a:r>
              <a:rPr lang="zh-CN" altLang="en-US" sz="1000" b="1" smtClean="0">
                <a:solidFill>
                  <a:srgbClr val="2D2DB9"/>
                </a:solidFill>
                <a:ea typeface="微软雅黑" pitchFamily="34" charset="-122"/>
                <a:cs typeface="Times New Roman" pitchFamily="18" charset="0"/>
              </a:rPr>
              <a:t>总结：</a:t>
            </a:r>
            <a:r>
              <a:rPr lang="zh-CN" altLang="en-US" b="1" smtClean="0">
                <a:solidFill>
                  <a:srgbClr val="007D7A"/>
                </a:solidFill>
                <a:ea typeface="微软雅黑" pitchFamily="34" charset="-122"/>
                <a:cs typeface="Times New Roman" pitchFamily="18" charset="0"/>
              </a:rPr>
              <a:t>物理层的功能与几种物理层协议，传输介质的主要类型：有线、无线两类。</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noFill/>
          <a:ln/>
        </p:spPr>
        <p:txBody>
          <a:bodyPr/>
          <a:lstStyle/>
          <a:p>
            <a:r>
              <a:rPr lang="zh-CN" altLang="en-US" smtClean="0">
                <a:ea typeface="宋体" charset="-122"/>
              </a:rPr>
              <a:t>点</a:t>
            </a:r>
            <a:r>
              <a:rPr lang="en-US" altLang="zh-CN" smtClean="0">
                <a:ea typeface="宋体" charset="-122"/>
              </a:rPr>
              <a:t>-</a:t>
            </a:r>
            <a:r>
              <a:rPr lang="zh-CN" altLang="en-US" smtClean="0">
                <a:ea typeface="宋体" charset="-122"/>
              </a:rPr>
              <a:t>点通信线路用于直接连接两个节点；广播通信线路的一条公共通信线路可以连接多个节点。</a:t>
            </a:r>
            <a:r>
              <a:rPr lang="zh-CN" altLang="en-US" smtClean="0">
                <a:latin typeface="楷体_GB2312" pitchFamily="49" charset="-122"/>
                <a:ea typeface="楷体_GB2312" pitchFamily="49" charset="-122"/>
              </a:rPr>
              <a:t>广域网主要采用点到点通信线路，局域网与城域网一般采用广播信道;</a:t>
            </a:r>
          </a:p>
          <a:p>
            <a:r>
              <a:rPr lang="zh-CN" altLang="en-US" smtClean="0">
                <a:latin typeface="楷体_GB2312" pitchFamily="49" charset="-122"/>
                <a:ea typeface="楷体_GB2312" pitchFamily="49" charset="-122"/>
              </a:rPr>
              <a:t>由于技术上存在较大的差异，因此，在物理层和数据链路层协议上出现了两个分支，一类是基于点-点通信线路，另一类是基于广播信道。</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p:spPr>
        <p:txBody>
          <a:bodyPr/>
          <a:lstStyle/>
          <a:p>
            <a:r>
              <a:rPr lang="zh-CN" altLang="en-US" dirty="0" smtClean="0">
                <a:ea typeface="宋体" charset="-122"/>
              </a:rPr>
              <a:t>早期</a:t>
            </a:r>
            <a:r>
              <a:rPr lang="en-US" altLang="zh-CN" dirty="0" smtClean="0">
                <a:ea typeface="宋体" charset="-122"/>
              </a:rPr>
              <a:t>OSI</a:t>
            </a:r>
            <a:r>
              <a:rPr lang="zh-CN" altLang="en-US" dirty="0" smtClean="0">
                <a:ea typeface="宋体" charset="-122"/>
              </a:rPr>
              <a:t>参考模型在物理层规定了激活、维持、关闭通信端点之间的机械特性、电气特性、功能特性以及过程特性。如</a:t>
            </a:r>
            <a:r>
              <a:rPr lang="en-US" altLang="zh-CN" dirty="0" smtClean="0">
                <a:ea typeface="宋体" charset="-122"/>
              </a:rPr>
              <a:t>RS-232-C,</a:t>
            </a:r>
            <a:r>
              <a:rPr lang="zh-CN" altLang="en-US" dirty="0" smtClean="0">
                <a:ea typeface="宋体" charset="-122"/>
              </a:rPr>
              <a:t>， 是串行、低速、模拟设备与计算机之间的物理接口标准。随着互联网接入技术的发展。</a:t>
            </a:r>
            <a:r>
              <a:rPr lang="zh-CN" altLang="en-US" sz="1400" dirty="0" smtClean="0">
                <a:solidFill>
                  <a:srgbClr val="2D2DB9"/>
                </a:solidFill>
                <a:ea typeface="宋体" charset="-122"/>
                <a:cs typeface="Times New Roman" pitchFamily="18" charset="0"/>
              </a:rPr>
              <a:t>家庭的个人计算机可以使用</a:t>
            </a:r>
            <a:r>
              <a:rPr lang="en-US" altLang="zh-CN" sz="1400" dirty="0" smtClean="0">
                <a:solidFill>
                  <a:srgbClr val="2D2DB9"/>
                </a:solidFill>
                <a:ea typeface="宋体" charset="-122"/>
                <a:cs typeface="Times New Roman" pitchFamily="18" charset="0"/>
              </a:rPr>
              <a:t>ADSL</a:t>
            </a:r>
            <a:r>
              <a:rPr lang="zh-CN" altLang="en-US" sz="1400" dirty="0" smtClean="0">
                <a:solidFill>
                  <a:srgbClr val="2D2DB9"/>
                </a:solidFill>
                <a:ea typeface="宋体" charset="-122"/>
                <a:cs typeface="Times New Roman" pitchFamily="18" charset="0"/>
              </a:rPr>
              <a:t>调制解调器，通过电话线路接入</a:t>
            </a:r>
            <a:r>
              <a:rPr lang="en-US" altLang="zh-CN" sz="1400" dirty="0" smtClean="0">
                <a:solidFill>
                  <a:srgbClr val="2D2DB9"/>
                </a:solidFill>
                <a:ea typeface="宋体" charset="-122"/>
                <a:cs typeface="Times New Roman" pitchFamily="18" charset="0"/>
              </a:rPr>
              <a:t>ISP</a:t>
            </a:r>
            <a:r>
              <a:rPr lang="zh-CN" altLang="en-US" sz="1400" dirty="0" smtClean="0">
                <a:solidFill>
                  <a:srgbClr val="2D2DB9"/>
                </a:solidFill>
                <a:ea typeface="宋体" charset="-122"/>
                <a:cs typeface="Times New Roman" pitchFamily="18" charset="0"/>
              </a:rPr>
              <a:t>；两个</a:t>
            </a:r>
            <a:r>
              <a:rPr lang="en-US" altLang="zh-CN" sz="1400" dirty="0" smtClean="0">
                <a:solidFill>
                  <a:srgbClr val="2D2DB9"/>
                </a:solidFill>
                <a:ea typeface="宋体" charset="-122"/>
                <a:cs typeface="Times New Roman" pitchFamily="18" charset="0"/>
              </a:rPr>
              <a:t>ADSL</a:t>
            </a:r>
            <a:r>
              <a:rPr lang="zh-CN" altLang="en-US" sz="1400" dirty="0" smtClean="0">
                <a:solidFill>
                  <a:srgbClr val="2D2DB9"/>
                </a:solidFill>
                <a:ea typeface="宋体" charset="-122"/>
                <a:cs typeface="Times New Roman" pitchFamily="18" charset="0"/>
              </a:rPr>
              <a:t>调制解调器之间通过电话线路传输比特流所遵循的通信协议就是一种点</a:t>
            </a:r>
            <a:r>
              <a:rPr lang="en-US" altLang="zh-CN" sz="1400" dirty="0" smtClean="0">
                <a:solidFill>
                  <a:srgbClr val="2D2DB9"/>
                </a:solidFill>
                <a:ea typeface="宋体" charset="-122"/>
                <a:cs typeface="Times New Roman" pitchFamily="18" charset="0"/>
              </a:rPr>
              <a:t>-</a:t>
            </a:r>
            <a:r>
              <a:rPr lang="zh-CN" altLang="en-US" sz="1400" dirty="0" smtClean="0">
                <a:solidFill>
                  <a:srgbClr val="2D2DB9"/>
                </a:solidFill>
                <a:ea typeface="宋体" charset="-122"/>
                <a:cs typeface="Times New Roman" pitchFamily="18" charset="0"/>
              </a:rPr>
              <a:t>点通信线路的物理层协议。</a:t>
            </a:r>
            <a:r>
              <a:rPr lang="en-US" altLang="zh-CN" sz="1400" dirty="0" smtClean="0">
                <a:solidFill>
                  <a:srgbClr val="2D2DB9"/>
                </a:solidFill>
                <a:ea typeface="宋体" charset="-122"/>
                <a:cs typeface="Times New Roman" pitchFamily="18" charset="0"/>
              </a:rPr>
              <a:t>”</a:t>
            </a:r>
            <a:r>
              <a:rPr lang="zh-CN" altLang="en-US" sz="1400" dirty="0" smtClean="0">
                <a:solidFill>
                  <a:srgbClr val="2D2DB9"/>
                </a:solidFill>
                <a:ea typeface="宋体" charset="-122"/>
                <a:cs typeface="Times New Roman" pitchFamily="18" charset="0"/>
              </a:rPr>
              <a:t>线缆数据业务接口规范</a:t>
            </a:r>
            <a:r>
              <a:rPr lang="en-US" altLang="zh-CN" sz="1000" dirty="0" smtClean="0">
                <a:solidFill>
                  <a:srgbClr val="1A3868"/>
                </a:solidFill>
                <a:ea typeface="微软雅黑" pitchFamily="34" charset="-122"/>
                <a:cs typeface="Times New Roman" pitchFamily="18" charset="0"/>
              </a:rPr>
              <a:t>(DOCSIS)</a:t>
            </a:r>
            <a:r>
              <a:rPr lang="zh-CN" altLang="en-US" sz="1400" dirty="0" smtClean="0">
                <a:solidFill>
                  <a:srgbClr val="2D2DB9"/>
                </a:solidFill>
                <a:ea typeface="宋体" charset="-122"/>
                <a:cs typeface="Times New Roman" pitchFamily="18" charset="0"/>
              </a:rPr>
              <a:t>”与</a:t>
            </a:r>
            <a:r>
              <a:rPr lang="en-US" altLang="zh-CN" dirty="0" smtClean="0">
                <a:ea typeface="宋体" charset="-122"/>
              </a:rPr>
              <a:t>IEEE 802.14</a:t>
            </a:r>
            <a:r>
              <a:rPr lang="zh-CN" altLang="en-US" dirty="0" smtClean="0">
                <a:ea typeface="宋体" charset="-122"/>
              </a:rPr>
              <a:t>：电缆调制解调器（</a:t>
            </a:r>
            <a:r>
              <a:rPr lang="en-US" altLang="zh-CN" dirty="0" smtClean="0">
                <a:ea typeface="宋体" charset="-122"/>
              </a:rPr>
              <a:t>Cable modems</a:t>
            </a:r>
            <a:r>
              <a:rPr lang="zh-CN" altLang="en-US" dirty="0" smtClean="0">
                <a:ea typeface="宋体" charset="-122"/>
              </a:rPr>
              <a:t>）。</a:t>
            </a:r>
            <a:endParaRPr lang="en-US" altLang="zh-CN" dirty="0" smtClean="0">
              <a:ea typeface="宋体" charset="-122"/>
            </a:endParaRPr>
          </a:p>
          <a:p>
            <a:endParaRPr lang="en-US" altLang="zh-CN" sz="1400" dirty="0" smtClean="0">
              <a:solidFill>
                <a:srgbClr val="2D2DB9"/>
              </a:solidFill>
              <a:ea typeface="宋体" charset="-122"/>
            </a:endParaRPr>
          </a:p>
          <a:p>
            <a:r>
              <a:rPr kumimoji="1" lang="en-US" altLang="zh-CN" sz="1200" b="0" i="0" kern="1200" dirty="0" smtClean="0">
                <a:solidFill>
                  <a:schemeClr val="tx1"/>
                </a:solidFill>
                <a:effectLst/>
                <a:latin typeface="Times New Roman" pitchFamily="18" charset="0"/>
                <a:ea typeface="宋体" pitchFamily="2" charset="-122"/>
                <a:cs typeface="+mn-cs"/>
              </a:rPr>
              <a:t>DOCSIS(Data Over Cable Service Interface Specifications) </a:t>
            </a:r>
          </a:p>
          <a:p>
            <a:r>
              <a:rPr kumimoji="1" lang="en-US" altLang="zh-CN" sz="1200" b="0" i="0" kern="1200" dirty="0" err="1" smtClean="0">
                <a:solidFill>
                  <a:schemeClr val="tx1"/>
                </a:solidFill>
                <a:effectLst/>
                <a:latin typeface="Times New Roman" pitchFamily="18" charset="0"/>
                <a:ea typeface="宋体" pitchFamily="2" charset="-122"/>
                <a:cs typeface="+mn-cs"/>
              </a:rPr>
              <a:t>xDSL</a:t>
            </a:r>
            <a:r>
              <a:rPr kumimoji="1" lang="zh-CN" altLang="en-US" sz="1200" b="0" i="0" kern="1200" dirty="0" smtClean="0">
                <a:solidFill>
                  <a:schemeClr val="tx1"/>
                </a:solidFill>
                <a:effectLst/>
                <a:latin typeface="Times New Roman" pitchFamily="18" charset="0"/>
                <a:ea typeface="宋体" pitchFamily="2" charset="-122"/>
                <a:cs typeface="+mn-cs"/>
              </a:rPr>
              <a:t>（数字用户线路，</a:t>
            </a:r>
            <a:r>
              <a:rPr kumimoji="1" lang="en-US" altLang="zh-CN" sz="1200" b="0" i="0" kern="1200" dirty="0" smtClean="0">
                <a:solidFill>
                  <a:schemeClr val="tx1"/>
                </a:solidFill>
                <a:effectLst/>
                <a:latin typeface="Times New Roman" pitchFamily="18" charset="0"/>
                <a:ea typeface="宋体" pitchFamily="2" charset="-122"/>
                <a:cs typeface="+mn-cs"/>
              </a:rPr>
              <a:t>Digital Subscriber Line</a:t>
            </a:r>
            <a:r>
              <a:rPr kumimoji="1" lang="zh-CN" altLang="en-US" sz="1200" b="0" i="0" kern="1200" dirty="0" smtClean="0">
                <a:solidFill>
                  <a:schemeClr val="tx1"/>
                </a:solidFill>
                <a:effectLst/>
                <a:latin typeface="Times New Roman" pitchFamily="18" charset="0"/>
                <a:ea typeface="宋体" pitchFamily="2" charset="-122"/>
                <a:cs typeface="+mn-cs"/>
              </a:rPr>
              <a:t>）是以铜质电话线为</a:t>
            </a:r>
            <a:r>
              <a:rPr kumimoji="1" lang="zh-CN" altLang="en-US" sz="1200" b="0" i="0" u="none" strike="noStrike" kern="1200" dirty="0" smtClean="0">
                <a:solidFill>
                  <a:schemeClr val="tx1"/>
                </a:solidFill>
                <a:effectLst/>
                <a:latin typeface="Times New Roman" pitchFamily="18" charset="0"/>
                <a:ea typeface="宋体" pitchFamily="2" charset="-122"/>
                <a:cs typeface="+mn-cs"/>
                <a:hlinkClick r:id="rId3"/>
              </a:rPr>
              <a:t>传输介质</a:t>
            </a:r>
            <a:r>
              <a:rPr kumimoji="1" lang="zh-CN" altLang="en-US" sz="1200" b="0" i="0" kern="1200" dirty="0" smtClean="0">
                <a:solidFill>
                  <a:schemeClr val="tx1"/>
                </a:solidFill>
                <a:effectLst/>
                <a:latin typeface="Times New Roman" pitchFamily="18" charset="0"/>
                <a:ea typeface="宋体" pitchFamily="2" charset="-122"/>
                <a:cs typeface="+mn-cs"/>
              </a:rPr>
              <a:t>的传输技术组合，它包括</a:t>
            </a:r>
            <a:r>
              <a:rPr kumimoji="1" lang="en-US" altLang="zh-CN" sz="1200" b="0" i="0" u="none" strike="noStrike" kern="1200" dirty="0" smtClean="0">
                <a:solidFill>
                  <a:schemeClr val="tx1"/>
                </a:solidFill>
                <a:effectLst/>
                <a:latin typeface="Times New Roman" pitchFamily="18" charset="0"/>
                <a:ea typeface="宋体" pitchFamily="2" charset="-122"/>
                <a:cs typeface="+mn-cs"/>
                <a:hlinkClick r:id="rId4"/>
              </a:rPr>
              <a:t>HDSL</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u="none" strike="noStrike" kern="1200" dirty="0" smtClean="0">
                <a:solidFill>
                  <a:schemeClr val="tx1"/>
                </a:solidFill>
                <a:effectLst/>
                <a:latin typeface="Times New Roman" pitchFamily="18" charset="0"/>
                <a:ea typeface="宋体" pitchFamily="2" charset="-122"/>
                <a:cs typeface="+mn-cs"/>
                <a:hlinkClick r:id="rId5"/>
              </a:rPr>
              <a:t>SDSL</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u="none" strike="noStrike" kern="1200" dirty="0" smtClean="0">
                <a:solidFill>
                  <a:schemeClr val="tx1"/>
                </a:solidFill>
                <a:effectLst/>
                <a:latin typeface="Times New Roman" pitchFamily="18" charset="0"/>
                <a:ea typeface="宋体" pitchFamily="2" charset="-122"/>
                <a:cs typeface="+mn-cs"/>
                <a:hlinkClick r:id="rId6"/>
              </a:rPr>
              <a:t>VDSL</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u="none" strike="noStrike" kern="1200" dirty="0" smtClean="0">
                <a:solidFill>
                  <a:schemeClr val="tx1"/>
                </a:solidFill>
                <a:effectLst/>
                <a:latin typeface="Times New Roman" pitchFamily="18" charset="0"/>
                <a:ea typeface="宋体" pitchFamily="2" charset="-122"/>
                <a:cs typeface="+mn-cs"/>
                <a:hlinkClick r:id="rId7"/>
              </a:rPr>
              <a:t>ADSL</a:t>
            </a:r>
            <a:r>
              <a:rPr kumimoji="1" lang="zh-CN" altLang="en-US" sz="1200" b="0" i="0" kern="1200" dirty="0" smtClean="0">
                <a:solidFill>
                  <a:schemeClr val="tx1"/>
                </a:solidFill>
                <a:effectLst/>
                <a:latin typeface="Times New Roman" pitchFamily="18" charset="0"/>
                <a:ea typeface="宋体" pitchFamily="2" charset="-122"/>
                <a:cs typeface="+mn-cs"/>
              </a:rPr>
              <a:t>和</a:t>
            </a:r>
            <a:r>
              <a:rPr kumimoji="1" lang="en-US" altLang="zh-CN" sz="1200" b="0" i="0" u="sng" kern="1200" dirty="0" smtClean="0">
                <a:solidFill>
                  <a:schemeClr val="tx1"/>
                </a:solidFill>
                <a:effectLst/>
                <a:latin typeface="Times New Roman" pitchFamily="18" charset="0"/>
                <a:ea typeface="宋体" pitchFamily="2" charset="-122"/>
                <a:cs typeface="+mn-cs"/>
                <a:hlinkClick r:id="rId8"/>
              </a:rPr>
              <a:t>RADSL</a:t>
            </a:r>
            <a:r>
              <a:rPr kumimoji="1" lang="zh-CN" altLang="en-US" sz="1200" b="0" i="0" kern="1200" dirty="0" smtClean="0">
                <a:solidFill>
                  <a:schemeClr val="tx1"/>
                </a:solidFill>
                <a:effectLst/>
                <a:latin typeface="Times New Roman" pitchFamily="18" charset="0"/>
                <a:ea typeface="宋体" pitchFamily="2" charset="-122"/>
                <a:cs typeface="+mn-cs"/>
              </a:rPr>
              <a:t>等，一般称之为</a:t>
            </a:r>
            <a:r>
              <a:rPr kumimoji="1" lang="en-US" altLang="zh-CN" sz="1200" b="0" i="0" kern="1200" dirty="0" err="1" smtClean="0">
                <a:solidFill>
                  <a:schemeClr val="tx1"/>
                </a:solidFill>
                <a:effectLst/>
                <a:latin typeface="Times New Roman" pitchFamily="18" charset="0"/>
                <a:ea typeface="宋体" pitchFamily="2" charset="-122"/>
                <a:cs typeface="+mn-cs"/>
              </a:rPr>
              <a:t>xDSL</a:t>
            </a:r>
            <a:r>
              <a:rPr kumimoji="1" lang="zh-CN" altLang="en-US" sz="1200" b="0" i="0" kern="1200" dirty="0" smtClean="0">
                <a:solidFill>
                  <a:schemeClr val="tx1"/>
                </a:solidFill>
                <a:effectLst/>
                <a:latin typeface="Times New Roman" pitchFamily="18" charset="0"/>
                <a:ea typeface="宋体" pitchFamily="2" charset="-122"/>
                <a:cs typeface="+mn-cs"/>
              </a:rPr>
              <a:t>。它们主要的区别就是体现在信号传输速度和距离的不同以及</a:t>
            </a:r>
            <a:r>
              <a:rPr kumimoji="1" lang="zh-CN" altLang="en-US" sz="1200" b="0" i="0" u="none" strike="noStrike" kern="1200" dirty="0" smtClean="0">
                <a:solidFill>
                  <a:schemeClr val="tx1"/>
                </a:solidFill>
                <a:effectLst/>
                <a:latin typeface="Times New Roman" pitchFamily="18" charset="0"/>
                <a:ea typeface="宋体" pitchFamily="2" charset="-122"/>
                <a:cs typeface="+mn-cs"/>
                <a:hlinkClick r:id="rId9"/>
              </a:rPr>
              <a:t>上行速率</a:t>
            </a:r>
            <a:r>
              <a:rPr kumimoji="1" lang="zh-CN" altLang="en-US" sz="1200" b="0" i="0" kern="1200" dirty="0" smtClean="0">
                <a:solidFill>
                  <a:schemeClr val="tx1"/>
                </a:solidFill>
                <a:effectLst/>
                <a:latin typeface="Times New Roman" pitchFamily="18" charset="0"/>
                <a:ea typeface="宋体" pitchFamily="2" charset="-122"/>
                <a:cs typeface="+mn-cs"/>
              </a:rPr>
              <a:t>和</a:t>
            </a:r>
            <a:r>
              <a:rPr kumimoji="1" lang="zh-CN" altLang="en-US" sz="1200" b="0" i="0" u="none" strike="noStrike" kern="1200" dirty="0" smtClean="0">
                <a:solidFill>
                  <a:schemeClr val="tx1"/>
                </a:solidFill>
                <a:effectLst/>
                <a:latin typeface="Times New Roman" pitchFamily="18" charset="0"/>
                <a:ea typeface="宋体" pitchFamily="2" charset="-122"/>
                <a:cs typeface="+mn-cs"/>
                <a:hlinkClick r:id="rId10"/>
              </a:rPr>
              <a:t>下行速率</a:t>
            </a:r>
            <a:r>
              <a:rPr kumimoji="1" lang="zh-CN" altLang="en-US" sz="1200" b="0" i="0" kern="1200" dirty="0" smtClean="0">
                <a:solidFill>
                  <a:schemeClr val="tx1"/>
                </a:solidFill>
                <a:effectLst/>
                <a:latin typeface="Times New Roman" pitchFamily="18" charset="0"/>
                <a:ea typeface="宋体" pitchFamily="2" charset="-122"/>
                <a:cs typeface="+mn-cs"/>
              </a:rPr>
              <a:t>对称性的不同这两个方面。</a:t>
            </a:r>
            <a:r>
              <a:rPr kumimoji="1" lang="en-US" altLang="zh-CN" sz="1200" b="0" i="0" kern="1200" dirty="0" smtClean="0">
                <a:solidFill>
                  <a:schemeClr val="tx1"/>
                </a:solidFill>
                <a:effectLst/>
                <a:latin typeface="Times New Roman" pitchFamily="18" charset="0"/>
                <a:ea typeface="宋体" pitchFamily="2" charset="-122"/>
                <a:cs typeface="+mn-cs"/>
              </a:rPr>
              <a:t>Asymmetric Digital Subscriber Line = </a:t>
            </a:r>
            <a:r>
              <a:rPr kumimoji="1" lang="en-US" altLang="zh-CN" sz="1200" b="0" i="0" kern="1200" dirty="0" smtClean="0">
                <a:solidFill>
                  <a:schemeClr val="tx1"/>
                </a:solidFill>
                <a:effectLst/>
                <a:latin typeface="Times New Roman" pitchFamily="18" charset="0"/>
                <a:ea typeface="宋体" pitchFamily="2" charset="-122"/>
                <a:cs typeface="+mn-cs"/>
              </a:rPr>
              <a:t>ADSL</a:t>
            </a:r>
          </a:p>
          <a:p>
            <a:r>
              <a:rPr kumimoji="1" lang="en-US" altLang="zh-CN" sz="1200" b="0" i="0" kern="1200" dirty="0" smtClean="0">
                <a:solidFill>
                  <a:schemeClr val="tx1"/>
                </a:solidFill>
                <a:effectLst/>
                <a:latin typeface="Times New Roman" pitchFamily="18" charset="0"/>
                <a:ea typeface="宋体" pitchFamily="2" charset="-122"/>
                <a:cs typeface="+mn-cs"/>
              </a:rPr>
              <a:t>EIA = </a:t>
            </a:r>
            <a:r>
              <a:rPr kumimoji="1" lang="zh-CN" altLang="en-US" sz="1200" b="0" i="0" kern="1200" dirty="0" smtClean="0">
                <a:solidFill>
                  <a:schemeClr val="tx1"/>
                </a:solidFill>
                <a:effectLst/>
                <a:latin typeface="Times New Roman" pitchFamily="18" charset="0"/>
                <a:ea typeface="宋体" pitchFamily="2" charset="-122"/>
                <a:cs typeface="+mn-cs"/>
              </a:rPr>
              <a:t>电子工业协会</a:t>
            </a:r>
            <a:endParaRPr lang="zh-CN" altLang="en-US" sz="1400" dirty="0" smtClean="0">
              <a:solidFill>
                <a:srgbClr val="2D2DB9"/>
              </a:solidFill>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DTE = </a:t>
            </a:r>
            <a:r>
              <a:rPr lang="zh-CN" altLang="en-US" dirty="0" smtClean="0"/>
              <a:t>数据终端设备</a:t>
            </a:r>
            <a:endParaRPr lang="zh-CN" altLang="en-US" dirty="0"/>
          </a:p>
        </p:txBody>
      </p:sp>
      <p:sp>
        <p:nvSpPr>
          <p:cNvPr id="4" name="灯片编号占位符 3"/>
          <p:cNvSpPr>
            <a:spLocks noGrp="1"/>
          </p:cNvSpPr>
          <p:nvPr>
            <p:ph type="sldNum" sz="quarter" idx="10"/>
          </p:nvPr>
        </p:nvSpPr>
        <p:spPr/>
        <p:txBody>
          <a:bodyPr/>
          <a:lstStyle/>
          <a:p>
            <a:pPr>
              <a:defRPr/>
            </a:pPr>
            <a:fld id="{093F7CF5-F0EB-4764-93D0-3F461454338F}" type="slidenum">
              <a:rPr lang="en-US" altLang="zh-CN" smtClean="0"/>
              <a:pPr>
                <a:defRPr/>
              </a:pPr>
              <a:t>6</a:t>
            </a:fld>
            <a:endParaRPr lang="en-US" altLang="zh-CN"/>
          </a:p>
        </p:txBody>
      </p:sp>
    </p:spTree>
    <p:extLst>
      <p:ext uri="{BB962C8B-B14F-4D97-AF65-F5344CB8AC3E}">
        <p14:creationId xmlns:p14="http://schemas.microsoft.com/office/powerpoint/2010/main" val="231373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a:ln/>
        </p:spPr>
        <p:txBody>
          <a:bodyPr/>
          <a:lstStyle/>
          <a:p>
            <a:r>
              <a:rPr lang="zh-CN" altLang="en-US" sz="1400" dirty="0" smtClean="0">
                <a:solidFill>
                  <a:srgbClr val="2D2DB9"/>
                </a:solidFill>
                <a:ea typeface="宋体" charset="-122"/>
                <a:cs typeface="Times New Roman" pitchFamily="18" charset="0"/>
              </a:rPr>
              <a:t>广播通信线路又分为有线与无线两种；比如：传统的传输速率为</a:t>
            </a:r>
            <a:r>
              <a:rPr lang="en-US" altLang="zh-CN" sz="1400" dirty="0" smtClean="0">
                <a:solidFill>
                  <a:srgbClr val="2D2DB9"/>
                </a:solidFill>
                <a:ea typeface="宋体" charset="-122"/>
                <a:cs typeface="Times New Roman" pitchFamily="18" charset="0"/>
              </a:rPr>
              <a:t>10Mbps</a:t>
            </a:r>
            <a:r>
              <a:rPr lang="zh-CN" altLang="en-US" sz="1400" dirty="0" smtClean="0">
                <a:solidFill>
                  <a:srgbClr val="2D2DB9"/>
                </a:solidFill>
                <a:ea typeface="宋体" charset="-122"/>
                <a:cs typeface="Times New Roman" pitchFamily="18" charset="0"/>
              </a:rPr>
              <a:t>的</a:t>
            </a:r>
            <a:r>
              <a:rPr lang="en-US" altLang="zh-CN" sz="1400" dirty="0" smtClean="0">
                <a:solidFill>
                  <a:srgbClr val="2D2DB9"/>
                </a:solidFill>
                <a:ea typeface="宋体" charset="-122"/>
                <a:cs typeface="Times New Roman" pitchFamily="18" charset="0"/>
              </a:rPr>
              <a:t>Ethernet</a:t>
            </a:r>
            <a:r>
              <a:rPr lang="zh-CN" altLang="en-US" sz="1400" dirty="0" smtClean="0">
                <a:solidFill>
                  <a:srgbClr val="2D2DB9"/>
                </a:solidFill>
                <a:ea typeface="宋体" charset="-122"/>
                <a:cs typeface="Times New Roman" pitchFamily="18" charset="0"/>
              </a:rPr>
              <a:t>协议标准</a:t>
            </a:r>
            <a:r>
              <a:rPr lang="en-US" altLang="zh-CN" sz="1400" dirty="0" smtClean="0">
                <a:solidFill>
                  <a:srgbClr val="2D2DB9"/>
                </a:solidFill>
                <a:ea typeface="宋体" charset="-122"/>
                <a:cs typeface="Times New Roman" pitchFamily="18" charset="0"/>
              </a:rPr>
              <a:t>802.3</a:t>
            </a:r>
            <a:r>
              <a:rPr lang="zh-CN" altLang="en-US" sz="1400" dirty="0" smtClean="0">
                <a:solidFill>
                  <a:srgbClr val="2D2DB9"/>
                </a:solidFill>
                <a:ea typeface="宋体" charset="-122"/>
                <a:cs typeface="Times New Roman" pitchFamily="18" charset="0"/>
              </a:rPr>
              <a:t>是一种针对共享总线传输介质的物理层协议；无线局域网协议标准</a:t>
            </a:r>
            <a:r>
              <a:rPr lang="en-US" altLang="zh-CN" sz="1400" dirty="0" smtClean="0">
                <a:solidFill>
                  <a:srgbClr val="2D2DB9"/>
                </a:solidFill>
                <a:ea typeface="宋体" charset="-122"/>
                <a:cs typeface="Times New Roman" pitchFamily="18" charset="0"/>
              </a:rPr>
              <a:t>802.11</a:t>
            </a:r>
            <a:r>
              <a:rPr lang="zh-CN" altLang="en-US" sz="1400" dirty="0" smtClean="0">
                <a:solidFill>
                  <a:srgbClr val="2D2DB9"/>
                </a:solidFill>
                <a:ea typeface="宋体" charset="-122"/>
                <a:cs typeface="Times New Roman" pitchFamily="18" charset="0"/>
              </a:rPr>
              <a:t>是一种针对共享无线通信信道的物理层协议。</a:t>
            </a:r>
          </a:p>
          <a:p>
            <a:r>
              <a:rPr lang="zh-CN" altLang="en-US" sz="1000" b="1" dirty="0" smtClean="0">
                <a:solidFill>
                  <a:srgbClr val="2D2DB9"/>
                </a:solidFill>
                <a:ea typeface="宋体" charset="-122"/>
                <a:cs typeface="Times New Roman" pitchFamily="18" charset="0"/>
              </a:rPr>
              <a:t>随着通信技术的快速发展，计算机网络中物理层的协议类型变化也十分迅速。只要网络采用一种新的通信技术，相应的就需要指定一种新的物理层标准。</a:t>
            </a:r>
          </a:p>
          <a:p>
            <a:r>
              <a:rPr lang="zh-CN" altLang="en-US" sz="1000" b="1" dirty="0" smtClean="0">
                <a:solidFill>
                  <a:srgbClr val="2D2DB9"/>
                </a:solidFill>
                <a:ea typeface="宋体" charset="-122"/>
                <a:cs typeface="Times New Roman" pitchFamily="18" charset="0"/>
              </a:rPr>
              <a:t>数据链路层、网络层、传输层协议的类型相对比较稳定，物理层协议的类型变化是最快、最复杂的。</a:t>
            </a:r>
          </a:p>
          <a:p>
            <a:endParaRPr lang="zh-CN" altLang="en-US" sz="1400" b="1" dirty="0" smtClean="0">
              <a:solidFill>
                <a:srgbClr val="2D2DB9"/>
              </a:solidFill>
              <a:ea typeface="宋体" charset="-122"/>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ln/>
        </p:spPr>
      </p:sp>
      <p:sp>
        <p:nvSpPr>
          <p:cNvPr id="180226" name="Rectangle 3"/>
          <p:cNvSpPr>
            <a:spLocks noGrp="1" noChangeArrowheads="1"/>
          </p:cNvSpPr>
          <p:nvPr>
            <p:ph type="body" idx="1"/>
          </p:nvPr>
        </p:nvSpPr>
        <p:spPr>
          <a:noFill/>
          <a:ln/>
        </p:spPr>
        <p:txBody>
          <a:bodyPr/>
          <a:lstStyle/>
          <a:p>
            <a:r>
              <a:rPr lang="zh-CN" altLang="en-US" sz="1200" b="0" dirty="0" smtClean="0">
                <a:solidFill>
                  <a:srgbClr val="2D2DB9"/>
                </a:solidFill>
                <a:ea typeface="宋体" charset="-122"/>
              </a:rPr>
              <a:t>双绞线由按规则螺旋结构排列的</a:t>
            </a:r>
            <a:r>
              <a:rPr lang="en-US" altLang="zh-CN" sz="1200" b="0" dirty="0" smtClean="0">
                <a:solidFill>
                  <a:srgbClr val="2D2DB9"/>
                </a:solidFill>
                <a:ea typeface="宋体" charset="-122"/>
              </a:rPr>
              <a:t>2</a:t>
            </a:r>
            <a:r>
              <a:rPr lang="zh-CN" altLang="en-US" sz="1200" b="0" dirty="0" smtClean="0">
                <a:solidFill>
                  <a:srgbClr val="2D2DB9"/>
                </a:solidFill>
                <a:ea typeface="宋体" charset="-122"/>
              </a:rPr>
              <a:t>根、</a:t>
            </a:r>
            <a:r>
              <a:rPr lang="en-US" altLang="zh-CN" sz="1200" b="0" dirty="0" smtClean="0">
                <a:solidFill>
                  <a:srgbClr val="2D2DB9"/>
                </a:solidFill>
                <a:ea typeface="宋体" charset="-122"/>
              </a:rPr>
              <a:t>4</a:t>
            </a:r>
            <a:r>
              <a:rPr lang="zh-CN" altLang="en-US" sz="1200" b="0" dirty="0" smtClean="0">
                <a:solidFill>
                  <a:srgbClr val="2D2DB9"/>
                </a:solidFill>
                <a:ea typeface="宋体" charset="-122"/>
              </a:rPr>
              <a:t>根或</a:t>
            </a:r>
            <a:r>
              <a:rPr lang="en-US" altLang="zh-CN" sz="1200" b="0" dirty="0" smtClean="0">
                <a:solidFill>
                  <a:srgbClr val="2D2DB9"/>
                </a:solidFill>
                <a:ea typeface="宋体" charset="-122"/>
              </a:rPr>
              <a:t>8</a:t>
            </a:r>
            <a:r>
              <a:rPr lang="zh-CN" altLang="en-US" sz="1200" b="0" dirty="0" smtClean="0">
                <a:solidFill>
                  <a:srgbClr val="2D2DB9"/>
                </a:solidFill>
                <a:ea typeface="宋体" charset="-122"/>
              </a:rPr>
              <a:t>根绝缘导线组成；每两根</a:t>
            </a:r>
            <a:r>
              <a:rPr lang="zh-CN" altLang="en-US" sz="1200" b="0" dirty="0" smtClean="0">
                <a:latin typeface="楷体_GB2312" pitchFamily="49" charset="-122"/>
                <a:ea typeface="楷体_GB2312" pitchFamily="49" charset="-122"/>
              </a:rPr>
              <a:t>绞合在一起。</a:t>
            </a:r>
            <a:r>
              <a:rPr lang="zh-CN" altLang="en-US" sz="1200" b="0" dirty="0" smtClean="0">
                <a:solidFill>
                  <a:srgbClr val="2D2DB9"/>
                </a:solidFill>
                <a:ea typeface="宋体" charset="-122"/>
              </a:rPr>
              <a:t>一对导线可以作为一条通信线路，各个线对螺旋排列的目的是为了使各线对之间的电磁干扰最小；</a:t>
            </a:r>
            <a:r>
              <a:rPr lang="zh-CN" altLang="en-US" sz="1200" b="0" dirty="0" smtClean="0">
                <a:latin typeface="楷体_GB2312" pitchFamily="49" charset="-122"/>
                <a:ea typeface="楷体_GB2312" pitchFamily="49" charset="-122"/>
              </a:rPr>
              <a:t>导线的最外层可能是一层交织导体</a:t>
            </a:r>
            <a:r>
              <a:rPr lang="en-US" altLang="zh-CN" sz="1200" b="0" dirty="0" smtClean="0">
                <a:latin typeface="楷体_GB2312" pitchFamily="49" charset="-122"/>
                <a:ea typeface="楷体_GB2312" pitchFamily="49" charset="-122"/>
              </a:rPr>
              <a:t>(</a:t>
            </a:r>
            <a:r>
              <a:rPr lang="zh-CN" altLang="en-US" sz="1200" b="0" dirty="0" smtClean="0">
                <a:latin typeface="楷体_GB2312" pitchFamily="49" charset="-122"/>
                <a:ea typeface="楷体_GB2312" pitchFamily="49" charset="-122"/>
              </a:rPr>
              <a:t>屏蔽层</a:t>
            </a:r>
            <a:r>
              <a:rPr lang="en-US" altLang="zh-CN" sz="1200" b="0" dirty="0" smtClean="0">
                <a:latin typeface="楷体_GB2312" pitchFamily="49" charset="-122"/>
                <a:ea typeface="楷体_GB2312" pitchFamily="49" charset="-122"/>
              </a:rPr>
              <a:t>)</a:t>
            </a:r>
            <a:r>
              <a:rPr lang="zh-CN" altLang="en-US" sz="1200" b="0" dirty="0" smtClean="0">
                <a:latin typeface="楷体_GB2312" pitchFamily="49" charset="-122"/>
                <a:ea typeface="楷体_GB2312" pitchFamily="49" charset="-122"/>
              </a:rPr>
              <a:t>，屏蔽层减少了对外的干扰。</a:t>
            </a:r>
            <a:endParaRPr lang="zh-CN" altLang="en-US" sz="1200" b="0" dirty="0"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Rot="1" noChangeAspect="1" noChangeArrowheads="1" noTextEdit="1"/>
          </p:cNvSpPr>
          <p:nvPr>
            <p:ph type="sldImg"/>
          </p:nvPr>
        </p:nvSpPr>
        <p:spPr>
          <a:ln/>
        </p:spPr>
      </p:sp>
      <p:sp>
        <p:nvSpPr>
          <p:cNvPr id="182274"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rPr>
              <a:t>局域网中所使用的双绞线分为两类： 屏蔽双绞线（</a:t>
            </a:r>
            <a:r>
              <a:rPr lang="en-US" altLang="zh-CN" sz="1000" b="1" smtClean="0">
                <a:solidFill>
                  <a:srgbClr val="2D2DB9"/>
                </a:solidFill>
                <a:ea typeface="宋体" charset="-122"/>
              </a:rPr>
              <a:t>STP</a:t>
            </a:r>
            <a:r>
              <a:rPr lang="zh-CN" altLang="en-US" sz="1000" b="1" smtClean="0">
                <a:solidFill>
                  <a:srgbClr val="2D2DB9"/>
                </a:solidFill>
                <a:ea typeface="宋体" charset="-122"/>
              </a:rPr>
              <a:t>）与非屏蔽双绞线（</a:t>
            </a:r>
            <a:r>
              <a:rPr lang="en-US" altLang="zh-CN" sz="1000" b="1" smtClean="0">
                <a:solidFill>
                  <a:srgbClr val="2D2DB9"/>
                </a:solidFill>
                <a:ea typeface="宋体" charset="-122"/>
              </a:rPr>
              <a:t>UTP</a:t>
            </a:r>
            <a:r>
              <a:rPr lang="zh-CN" altLang="en-US" sz="1000" b="1" smtClean="0">
                <a:solidFill>
                  <a:srgbClr val="2D2DB9"/>
                </a:solidFill>
                <a:ea typeface="宋体" charset="-122"/>
              </a:rPr>
              <a:t>）；</a:t>
            </a:r>
            <a:endParaRPr lang="zh-CN" altLang="en-US" sz="1000" b="1" smtClean="0">
              <a:solidFill>
                <a:srgbClr val="2D2DB9"/>
              </a:solidFill>
              <a:ea typeface="宋体" charset="-122"/>
              <a:cs typeface="Times New Roman" pitchFamily="18" charset="0"/>
            </a:endParaRPr>
          </a:p>
          <a:p>
            <a:endParaRPr lang="zh-CN" altLang="en-US"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ChangeArrowheads="1" noTextEdit="1"/>
          </p:cNvSpPr>
          <p:nvPr>
            <p:ph type="sldImg"/>
          </p:nvPr>
        </p:nvSpPr>
        <p:spPr>
          <a:ln/>
        </p:spPr>
      </p:sp>
      <p:sp>
        <p:nvSpPr>
          <p:cNvPr id="184322" name="Rectangle 3"/>
          <p:cNvSpPr>
            <a:spLocks noGrp="1" noChangeArrowheads="1"/>
          </p:cNvSpPr>
          <p:nvPr>
            <p:ph type="body" idx="1"/>
          </p:nvPr>
        </p:nvSpPr>
        <p:spPr>
          <a:noFill/>
          <a:ln/>
        </p:spPr>
        <p:txBody>
          <a:bodyPr/>
          <a:lstStyle/>
          <a:p>
            <a:r>
              <a:rPr lang="zh-CN" altLang="en-US" dirty="0" smtClean="0">
                <a:solidFill>
                  <a:srgbClr val="6600CC"/>
                </a:solidFill>
                <a:ea typeface="宋体" charset="-122"/>
              </a:rPr>
              <a:t>第一类：</a:t>
            </a:r>
            <a:r>
              <a:rPr lang="zh-CN" altLang="en-US" dirty="0" smtClean="0">
                <a:ea typeface="宋体" charset="-122"/>
              </a:rPr>
              <a:t>主要用于传输语音，不用于数据传输。 </a:t>
            </a:r>
            <a:r>
              <a:rPr lang="zh-CN" altLang="en-US" dirty="0" smtClean="0">
                <a:solidFill>
                  <a:srgbClr val="6600CC"/>
                </a:solidFill>
                <a:ea typeface="宋体" charset="-122"/>
              </a:rPr>
              <a:t>第二类：</a:t>
            </a:r>
            <a:r>
              <a:rPr lang="zh-CN" altLang="en-US" dirty="0" smtClean="0">
                <a:ea typeface="宋体" charset="-122"/>
              </a:rPr>
              <a:t>传输频率为</a:t>
            </a:r>
            <a:r>
              <a:rPr lang="en-US" altLang="zh-CN" dirty="0" smtClean="0">
                <a:ea typeface="宋体" charset="-122"/>
              </a:rPr>
              <a:t>1MHz</a:t>
            </a:r>
            <a:r>
              <a:rPr lang="zh-CN" altLang="en-US" dirty="0" smtClean="0">
                <a:ea typeface="宋体" charset="-122"/>
              </a:rPr>
              <a:t>，用于语音传输和最高传输速率</a:t>
            </a:r>
            <a:r>
              <a:rPr lang="en-US" altLang="zh-CN" dirty="0" smtClean="0">
                <a:ea typeface="宋体" charset="-122"/>
              </a:rPr>
              <a:t>4Mbps</a:t>
            </a:r>
            <a:r>
              <a:rPr lang="zh-CN" altLang="en-US" dirty="0" smtClean="0">
                <a:ea typeface="宋体" charset="-122"/>
              </a:rPr>
              <a:t>的数据传输，常见于使用</a:t>
            </a:r>
            <a:r>
              <a:rPr lang="en-US" altLang="zh-CN" dirty="0" smtClean="0">
                <a:ea typeface="宋体" charset="-122"/>
              </a:rPr>
              <a:t>4Mbps</a:t>
            </a:r>
            <a:r>
              <a:rPr lang="zh-CN" altLang="en-US" dirty="0" smtClean="0">
                <a:ea typeface="宋体" charset="-122"/>
              </a:rPr>
              <a:t>规范令牌传递协议的旧的令牌网。 </a:t>
            </a:r>
            <a:r>
              <a:rPr lang="zh-CN" altLang="en-US" dirty="0" smtClean="0">
                <a:solidFill>
                  <a:srgbClr val="6600CC"/>
                </a:solidFill>
                <a:ea typeface="宋体" charset="-122"/>
              </a:rPr>
              <a:t>第三类：</a:t>
            </a:r>
            <a:r>
              <a:rPr lang="zh-CN" altLang="en-US" dirty="0" smtClean="0">
                <a:ea typeface="宋体" charset="-122"/>
              </a:rPr>
              <a:t>指目前在</a:t>
            </a:r>
            <a:r>
              <a:rPr lang="en-US" altLang="zh-CN" dirty="0" smtClean="0">
                <a:ea typeface="宋体" charset="-122"/>
              </a:rPr>
              <a:t>ANSI</a:t>
            </a:r>
            <a:r>
              <a:rPr lang="zh-CN" altLang="en-US" dirty="0" smtClean="0">
                <a:ea typeface="宋体" charset="-122"/>
              </a:rPr>
              <a:t>和</a:t>
            </a:r>
            <a:r>
              <a:rPr lang="en-US" altLang="zh-CN" dirty="0" smtClean="0">
                <a:ea typeface="宋体" charset="-122"/>
              </a:rPr>
              <a:t>EIA/TIA568</a:t>
            </a:r>
            <a:r>
              <a:rPr lang="zh-CN" altLang="en-US" dirty="0" smtClean="0">
                <a:ea typeface="宋体" charset="-122"/>
              </a:rPr>
              <a:t>标准中指定的电缆。该电缆的传输频率为</a:t>
            </a:r>
            <a:r>
              <a:rPr lang="en-US" altLang="zh-CN" dirty="0" smtClean="0">
                <a:ea typeface="宋体" charset="-122"/>
              </a:rPr>
              <a:t>16MHz,</a:t>
            </a:r>
            <a:r>
              <a:rPr lang="zh-CN" altLang="en-US" dirty="0" smtClean="0">
                <a:ea typeface="宋体" charset="-122"/>
              </a:rPr>
              <a:t>用于语音传输及最高传输速率为</a:t>
            </a:r>
            <a:r>
              <a:rPr lang="en-US" altLang="zh-CN" dirty="0" smtClean="0">
                <a:ea typeface="宋体" charset="-122"/>
              </a:rPr>
              <a:t>10Mbps</a:t>
            </a:r>
            <a:r>
              <a:rPr lang="zh-CN" altLang="en-US" dirty="0" smtClean="0">
                <a:ea typeface="宋体" charset="-122"/>
              </a:rPr>
              <a:t>的数据传输，主要用于</a:t>
            </a:r>
            <a:r>
              <a:rPr lang="en-US" altLang="zh-CN" dirty="0" smtClean="0">
                <a:ea typeface="宋体" charset="-122"/>
              </a:rPr>
              <a:t>10base-T</a:t>
            </a:r>
            <a:r>
              <a:rPr lang="zh-CN" altLang="en-US" dirty="0" smtClean="0">
                <a:ea typeface="宋体" charset="-122"/>
              </a:rPr>
              <a:t>。 </a:t>
            </a:r>
            <a:r>
              <a:rPr lang="zh-CN" altLang="en-US" dirty="0" smtClean="0">
                <a:solidFill>
                  <a:srgbClr val="6600CC"/>
                </a:solidFill>
                <a:ea typeface="宋体" charset="-122"/>
              </a:rPr>
              <a:t>第四类</a:t>
            </a:r>
            <a:r>
              <a:rPr lang="en-US" altLang="zh-CN" dirty="0" smtClean="0">
                <a:solidFill>
                  <a:srgbClr val="6600CC"/>
                </a:solidFill>
                <a:ea typeface="宋体" charset="-122"/>
              </a:rPr>
              <a:t>:</a:t>
            </a:r>
            <a:r>
              <a:rPr lang="en-US" altLang="zh-CN" dirty="0" smtClean="0">
                <a:latin typeface="宋体" charset="-122"/>
                <a:ea typeface="宋体" charset="-122"/>
              </a:rPr>
              <a:t> </a:t>
            </a:r>
            <a:r>
              <a:rPr lang="zh-CN" altLang="en-US" dirty="0" smtClean="0">
                <a:ea typeface="宋体" charset="-122"/>
              </a:rPr>
              <a:t>该类电缆的传输频率为</a:t>
            </a:r>
            <a:r>
              <a:rPr lang="en-US" altLang="zh-CN" dirty="0" smtClean="0">
                <a:ea typeface="宋体" charset="-122"/>
              </a:rPr>
              <a:t>20MHz,</a:t>
            </a:r>
            <a:r>
              <a:rPr lang="zh-CN" altLang="en-US" dirty="0" smtClean="0">
                <a:ea typeface="宋体" charset="-122"/>
              </a:rPr>
              <a:t>用于语音传输和最高传输速率</a:t>
            </a:r>
            <a:r>
              <a:rPr lang="en-US" altLang="zh-CN" dirty="0" smtClean="0">
                <a:ea typeface="宋体" charset="-122"/>
              </a:rPr>
              <a:t>16Mbps</a:t>
            </a:r>
            <a:r>
              <a:rPr lang="zh-CN" altLang="en-US" dirty="0" smtClean="0">
                <a:ea typeface="宋体" charset="-122"/>
              </a:rPr>
              <a:t>的数据传输，主要用于基于令牌的局域网和</a:t>
            </a:r>
            <a:r>
              <a:rPr lang="en-US" altLang="zh-CN" dirty="0" smtClean="0">
                <a:ea typeface="宋体" charset="-122"/>
              </a:rPr>
              <a:t>10base-T/100base-T</a:t>
            </a:r>
            <a:r>
              <a:rPr lang="zh-CN" altLang="en-US" dirty="0" smtClean="0">
                <a:ea typeface="宋体" charset="-122"/>
              </a:rPr>
              <a:t>。 </a:t>
            </a:r>
            <a:r>
              <a:rPr lang="zh-CN" altLang="en-US" dirty="0" smtClean="0">
                <a:solidFill>
                  <a:srgbClr val="6600CC"/>
                </a:solidFill>
                <a:ea typeface="宋体" charset="-122"/>
              </a:rPr>
              <a:t>第五类</a:t>
            </a:r>
            <a:r>
              <a:rPr lang="en-US" altLang="zh-CN" dirty="0" smtClean="0">
                <a:solidFill>
                  <a:srgbClr val="6600CC"/>
                </a:solidFill>
                <a:ea typeface="宋体" charset="-122"/>
              </a:rPr>
              <a:t>:</a:t>
            </a:r>
            <a:r>
              <a:rPr lang="en-US" altLang="zh-CN" dirty="0" smtClean="0">
                <a:latin typeface="宋体" charset="-122"/>
                <a:ea typeface="宋体" charset="-122"/>
              </a:rPr>
              <a:t> </a:t>
            </a:r>
            <a:r>
              <a:rPr lang="zh-CN" altLang="en-US" dirty="0" smtClean="0">
                <a:solidFill>
                  <a:srgbClr val="CC0000"/>
                </a:solidFill>
                <a:ea typeface="宋体" charset="-122"/>
              </a:rPr>
              <a:t>该类电缆增加了绕线密度</a:t>
            </a:r>
            <a:r>
              <a:rPr lang="en-US" altLang="zh-CN" dirty="0" smtClean="0">
                <a:solidFill>
                  <a:srgbClr val="CC0000"/>
                </a:solidFill>
                <a:ea typeface="宋体" charset="-122"/>
              </a:rPr>
              <a:t>,</a:t>
            </a:r>
            <a:r>
              <a:rPr lang="zh-CN" altLang="en-US" dirty="0" smtClean="0">
                <a:solidFill>
                  <a:srgbClr val="CC0000"/>
                </a:solidFill>
                <a:ea typeface="宋体" charset="-122"/>
              </a:rPr>
              <a:t>外套一种高质量的绝缘材料</a:t>
            </a:r>
            <a:r>
              <a:rPr lang="en-US" altLang="zh-CN" dirty="0" smtClean="0">
                <a:solidFill>
                  <a:srgbClr val="CC0000"/>
                </a:solidFill>
                <a:ea typeface="宋体" charset="-122"/>
              </a:rPr>
              <a:t>,</a:t>
            </a:r>
            <a:r>
              <a:rPr lang="zh-CN" altLang="en-US" dirty="0" smtClean="0">
                <a:solidFill>
                  <a:srgbClr val="CC0000"/>
                </a:solidFill>
                <a:ea typeface="宋体" charset="-122"/>
              </a:rPr>
              <a:t>传输频率为</a:t>
            </a:r>
            <a:r>
              <a:rPr lang="en-US" altLang="zh-CN" dirty="0" smtClean="0">
                <a:solidFill>
                  <a:srgbClr val="CC0000"/>
                </a:solidFill>
                <a:ea typeface="宋体" charset="-122"/>
              </a:rPr>
              <a:t>100MHz,</a:t>
            </a:r>
            <a:r>
              <a:rPr lang="zh-CN" altLang="en-US" dirty="0" smtClean="0">
                <a:solidFill>
                  <a:srgbClr val="CC0000"/>
                </a:solidFill>
                <a:ea typeface="宋体" charset="-122"/>
              </a:rPr>
              <a:t>用于语音传输和最高传输速率为</a:t>
            </a:r>
            <a:r>
              <a:rPr lang="en-US" altLang="zh-CN" dirty="0" smtClean="0">
                <a:solidFill>
                  <a:srgbClr val="CC0000"/>
                </a:solidFill>
                <a:ea typeface="宋体" charset="-122"/>
              </a:rPr>
              <a:t>100Mbps</a:t>
            </a:r>
            <a:r>
              <a:rPr lang="zh-CN" altLang="en-US" dirty="0" smtClean="0">
                <a:solidFill>
                  <a:srgbClr val="CC0000"/>
                </a:solidFill>
                <a:ea typeface="宋体" charset="-122"/>
              </a:rPr>
              <a:t>的数据传输，主要用于</a:t>
            </a:r>
            <a:r>
              <a:rPr lang="en-US" altLang="zh-CN" dirty="0" smtClean="0">
                <a:solidFill>
                  <a:srgbClr val="CC0000"/>
                </a:solidFill>
                <a:ea typeface="宋体" charset="-122"/>
              </a:rPr>
              <a:t>100base-T</a:t>
            </a:r>
            <a:r>
              <a:rPr lang="zh-CN" altLang="en-US" dirty="0" smtClean="0">
                <a:solidFill>
                  <a:srgbClr val="CC0000"/>
                </a:solidFill>
                <a:ea typeface="宋体" charset="-122"/>
              </a:rPr>
              <a:t>和</a:t>
            </a:r>
            <a:r>
              <a:rPr lang="en-US" altLang="zh-CN" dirty="0" smtClean="0">
                <a:solidFill>
                  <a:srgbClr val="CC0000"/>
                </a:solidFill>
                <a:ea typeface="宋体" charset="-122"/>
              </a:rPr>
              <a:t>10base-T</a:t>
            </a:r>
            <a:r>
              <a:rPr lang="zh-CN" altLang="en-US" dirty="0" smtClean="0">
                <a:solidFill>
                  <a:srgbClr val="CC0000"/>
                </a:solidFill>
                <a:ea typeface="宋体" charset="-122"/>
              </a:rPr>
              <a:t>网络，这是最常用的以太网电缆</a:t>
            </a:r>
            <a:r>
              <a:rPr lang="zh-CN" altLang="en-US" dirty="0" smtClean="0">
                <a:solidFill>
                  <a:srgbClr val="CC0000"/>
                </a:solidFill>
                <a:ea typeface="宋体" charset="-122"/>
              </a:rPr>
              <a:t>。</a:t>
            </a:r>
            <a:endParaRPr lang="en-US" altLang="zh-CN" dirty="0" smtClean="0">
              <a:solidFill>
                <a:srgbClr val="CC0000"/>
              </a:solidFill>
              <a:ea typeface="宋体" charset="-122"/>
            </a:endParaRPr>
          </a:p>
          <a:p>
            <a:endParaRPr lang="en-US" altLang="zh-CN" dirty="0" smtClean="0">
              <a:solidFill>
                <a:srgbClr val="CC0000"/>
              </a:solidFill>
              <a:ea typeface="宋体" charset="-122"/>
            </a:endParaRPr>
          </a:p>
          <a:p>
            <a:r>
              <a:rPr kumimoji="1" lang="en-US" altLang="zh-CN" sz="1200" b="0" i="0" kern="1200" dirty="0" smtClean="0">
                <a:solidFill>
                  <a:schemeClr val="tx1"/>
                </a:solidFill>
                <a:effectLst/>
                <a:latin typeface="Times New Roman" pitchFamily="18" charset="0"/>
                <a:ea typeface="宋体" pitchFamily="2" charset="-122"/>
                <a:cs typeface="+mn-cs"/>
              </a:rPr>
              <a:t>10BASE</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kern="1200" dirty="0" smtClean="0">
                <a:solidFill>
                  <a:schemeClr val="tx1"/>
                </a:solidFill>
                <a:effectLst/>
                <a:latin typeface="Times New Roman" pitchFamily="18" charset="0"/>
                <a:ea typeface="宋体" pitchFamily="2" charset="-122"/>
                <a:cs typeface="+mn-cs"/>
              </a:rPr>
              <a:t>T</a:t>
            </a:r>
            <a:r>
              <a:rPr kumimoji="1" lang="zh-CN" altLang="en-US" sz="1200" b="0" i="0" kern="1200" dirty="0" smtClean="0">
                <a:solidFill>
                  <a:schemeClr val="tx1"/>
                </a:solidFill>
                <a:effectLst/>
                <a:latin typeface="Times New Roman" pitchFamily="18" charset="0"/>
                <a:ea typeface="宋体" pitchFamily="2" charset="-122"/>
                <a:cs typeface="+mn-cs"/>
              </a:rPr>
              <a:t>是</a:t>
            </a:r>
            <a:r>
              <a:rPr kumimoji="1" lang="en-US" altLang="zh-CN" sz="1200" b="0" i="0" kern="1200" dirty="0" smtClean="0">
                <a:solidFill>
                  <a:schemeClr val="tx1"/>
                </a:solidFill>
                <a:effectLst/>
                <a:latin typeface="Times New Roman" pitchFamily="18" charset="0"/>
                <a:ea typeface="宋体" pitchFamily="2" charset="-122"/>
                <a:cs typeface="+mn-cs"/>
              </a:rPr>
              <a:t>1990</a:t>
            </a:r>
            <a:r>
              <a:rPr kumimoji="1" lang="zh-CN" altLang="en-US" sz="1200" b="0" i="0" kern="1200" dirty="0" smtClean="0">
                <a:solidFill>
                  <a:schemeClr val="tx1"/>
                </a:solidFill>
                <a:effectLst/>
                <a:latin typeface="Times New Roman" pitchFamily="18" charset="0"/>
                <a:ea typeface="宋体" pitchFamily="2" charset="-122"/>
                <a:cs typeface="+mn-cs"/>
              </a:rPr>
              <a:t>年由</a:t>
            </a:r>
            <a:r>
              <a:rPr kumimoji="1" lang="en-US" altLang="zh-CN" sz="1200" b="0" i="0" kern="1200" dirty="0" smtClean="0">
                <a:solidFill>
                  <a:schemeClr val="tx1"/>
                </a:solidFill>
                <a:effectLst/>
                <a:latin typeface="Times New Roman" pitchFamily="18" charset="0"/>
                <a:ea typeface="宋体" pitchFamily="2" charset="-122"/>
                <a:cs typeface="+mn-cs"/>
              </a:rPr>
              <a:t>IEEE</a:t>
            </a:r>
            <a:r>
              <a:rPr kumimoji="1" lang="zh-CN" altLang="en-US" sz="1200" b="0" i="0" kern="1200" dirty="0" smtClean="0">
                <a:solidFill>
                  <a:schemeClr val="tx1"/>
                </a:solidFill>
                <a:effectLst/>
                <a:latin typeface="Times New Roman" pitchFamily="18" charset="0"/>
                <a:ea typeface="宋体" pitchFamily="2" charset="-122"/>
                <a:cs typeface="+mn-cs"/>
              </a:rPr>
              <a:t>新认可的，编号为</a:t>
            </a:r>
            <a:r>
              <a:rPr kumimoji="1" lang="en-US" altLang="zh-CN" sz="1200" b="0" i="0" kern="1200" dirty="0" smtClean="0">
                <a:solidFill>
                  <a:schemeClr val="tx1"/>
                </a:solidFill>
                <a:effectLst/>
                <a:latin typeface="Times New Roman" pitchFamily="18" charset="0"/>
                <a:ea typeface="宋体" pitchFamily="2" charset="-122"/>
                <a:cs typeface="+mn-cs"/>
              </a:rPr>
              <a:t>IEEE802.3i</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kern="1200" dirty="0" smtClean="0">
                <a:solidFill>
                  <a:schemeClr val="tx1"/>
                </a:solidFill>
                <a:effectLst/>
                <a:latin typeface="Times New Roman" pitchFamily="18" charset="0"/>
                <a:ea typeface="宋体" pitchFamily="2" charset="-122"/>
                <a:cs typeface="+mn-cs"/>
              </a:rPr>
              <a:t>T</a:t>
            </a:r>
            <a:r>
              <a:rPr kumimoji="1" lang="zh-CN" altLang="en-US" sz="1200" b="0" i="0" kern="1200" dirty="0" smtClean="0">
                <a:solidFill>
                  <a:schemeClr val="tx1"/>
                </a:solidFill>
                <a:effectLst/>
                <a:latin typeface="Times New Roman" pitchFamily="18" charset="0"/>
                <a:ea typeface="宋体" pitchFamily="2" charset="-122"/>
                <a:cs typeface="+mn-cs"/>
              </a:rPr>
              <a:t>表示采用</a:t>
            </a:r>
            <a:r>
              <a:rPr kumimoji="1" lang="zh-CN" altLang="en-US" sz="1200" b="0" i="0" u="none" strike="noStrike" kern="1200" dirty="0" smtClean="0">
                <a:solidFill>
                  <a:schemeClr val="tx1"/>
                </a:solidFill>
                <a:effectLst/>
                <a:latin typeface="Times New Roman" pitchFamily="18" charset="0"/>
                <a:ea typeface="宋体" pitchFamily="2" charset="-122"/>
                <a:cs typeface="+mn-cs"/>
                <a:hlinkClick r:id="rId3"/>
              </a:rPr>
              <a:t>双绞线</a:t>
            </a:r>
            <a:r>
              <a:rPr kumimoji="1" lang="zh-CN" altLang="en-US" sz="1200" b="0" i="0" u="none" strike="noStrike" kern="1200" dirty="0" smtClean="0">
                <a:solidFill>
                  <a:schemeClr val="tx1"/>
                </a:solidFill>
                <a:effectLst/>
                <a:latin typeface="Times New Roman" pitchFamily="18" charset="0"/>
                <a:ea typeface="宋体" pitchFamily="2" charset="-122"/>
                <a:cs typeface="+mn-cs"/>
              </a:rPr>
              <a:t> </a:t>
            </a:r>
            <a:endParaRPr lang="zh-CN" altLang="en-US" dirty="0" smtClean="0">
              <a:solidFill>
                <a:srgbClr val="CC0000"/>
              </a:solidFill>
              <a:ea typeface="宋体" charset="-122"/>
            </a:endParaRPr>
          </a:p>
          <a:p>
            <a:endParaRPr lang="zh-CN" altLang="en-US" dirty="0"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1598613"/>
            <a:ext cx="6243654" cy="1045369"/>
          </a:xfrm>
        </p:spPr>
        <p:txBody>
          <a:bodyPr/>
          <a:lstStyle>
            <a:lvl1pPr>
              <a:defRPr sz="4400">
                <a:solidFill>
                  <a:schemeClr val="accent1">
                    <a:lumMod val="50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185834" y="2916238"/>
            <a:ext cx="4914912" cy="1013628"/>
          </a:xfrm>
        </p:spPr>
        <p:txBody>
          <a:bodyPr/>
          <a:lstStyle>
            <a:lvl1pPr marL="0" indent="0" algn="ctr">
              <a:buNone/>
              <a:defRPr sz="3200" b="1">
                <a:solidFill>
                  <a:schemeClr val="accent1">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200"/>
            <a:ext cx="1943100" cy="41163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200"/>
            <a:ext cx="5676900" cy="41163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fld id="{3E9C512F-25AE-4E1F-8533-0145C626BFD1}"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5750" y="428625"/>
            <a:ext cx="6429375" cy="857250"/>
          </a:xfrm>
        </p:spPr>
        <p:txBody>
          <a:bodyPr/>
          <a:lstStyle/>
          <a:p>
            <a:r>
              <a:rPr lang="zh-CN" altLang="en-US"/>
              <a:t>单击此处编辑母版标题样式</a:t>
            </a:r>
          </a:p>
        </p:txBody>
      </p:sp>
      <p:sp>
        <p:nvSpPr>
          <p:cNvPr id="3" name="内容占位符 2"/>
          <p:cNvSpPr>
            <a:spLocks noGrp="1"/>
          </p:cNvSpPr>
          <p:nvPr>
            <p:ph idx="1"/>
          </p:nvPr>
        </p:nvSpPr>
        <p:spPr>
          <a:xfrm>
            <a:off x="357188" y="1485900"/>
            <a:ext cx="6357937" cy="30876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CD6AAE95-9626-4A50-ADE4-B0ED7390A7AF}"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a:xfrm>
            <a:off x="2895600" y="4716463"/>
            <a:ext cx="2895600" cy="228600"/>
          </a:xfrm>
        </p:spPr>
        <p:txBody>
          <a:bodyPr/>
          <a:lstStyle>
            <a:lvl1pPr algn="ctr" eaLnBrk="0" hangingPunct="0">
              <a:defRPr/>
            </a:lvl1pPr>
          </a:lstStyle>
          <a:p>
            <a:pPr>
              <a:defRPr/>
            </a:pPr>
            <a:fld id="{28B5C4D1-673F-4753-B049-96CBC448581F}"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3"/>
          <p:cNvSpPr>
            <a:spLocks noGrp="1"/>
          </p:cNvSpPr>
          <p:nvPr>
            <p:ph type="ftr" sz="quarter" idx="10"/>
          </p:nvPr>
        </p:nvSpPr>
        <p:spPr/>
        <p:txBody>
          <a:bodyPr/>
          <a:lstStyle>
            <a:lvl1pPr>
              <a:defRPr/>
            </a:lvl1pPr>
          </a:lstStyle>
          <a:p>
            <a:pPr>
              <a:defRPr/>
            </a:pPr>
            <a:fld id="{DADCFB03-CFB5-4C0D-B318-2B6E2B145E51}"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1631951"/>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3"/>
          <p:cNvSpPr>
            <a:spLocks noGrp="1"/>
          </p:cNvSpPr>
          <p:nvPr>
            <p:ph type="ftr" sz="quarter" idx="10"/>
          </p:nvPr>
        </p:nvSpPr>
        <p:spPr/>
        <p:txBody>
          <a:bodyPr/>
          <a:lstStyle>
            <a:lvl1pPr>
              <a:defRPr/>
            </a:lvl1pPr>
          </a:lstStyle>
          <a:p>
            <a:pPr>
              <a:defRPr/>
            </a:pPr>
            <a:fld id="{F9908CD9-4D43-4A2D-8FF7-14CB6798BCE2}"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3"/>
          <p:cNvSpPr>
            <a:spLocks noGrp="1"/>
          </p:cNvSpPr>
          <p:nvPr>
            <p:ph type="ftr" sz="quarter" idx="10"/>
          </p:nvPr>
        </p:nvSpPr>
        <p:spPr/>
        <p:txBody>
          <a:bodyPr/>
          <a:lstStyle>
            <a:lvl1pPr>
              <a:defRPr/>
            </a:lvl1pPr>
          </a:lstStyle>
          <a:p>
            <a:pPr>
              <a:defRPr/>
            </a:pPr>
            <a:fld id="{A9BF0472-E055-46A8-8E99-3CC4E3678BD4}"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3"/>
          <p:cNvSpPr>
            <a:spLocks noGrp="1"/>
          </p:cNvSpPr>
          <p:nvPr>
            <p:ph type="ftr" sz="quarter" idx="10"/>
          </p:nvPr>
        </p:nvSpPr>
        <p:spPr/>
        <p:txBody>
          <a:bodyPr/>
          <a:lstStyle>
            <a:lvl1pPr>
              <a:defRPr/>
            </a:lvl1pPr>
          </a:lstStyle>
          <a:p>
            <a:pPr>
              <a:defRPr/>
            </a:pPr>
            <a:fld id="{0129C5F3-132D-410F-9420-448D1D6EFAB7}" type="slidenum">
              <a:rPr lang="en-US" altLang="ko-KR"/>
              <a:pPr>
                <a:defRPr/>
              </a:pPr>
              <a:t>‹#›</a:t>
            </a:fld>
            <a:endParaRPr lang="en-US" altLang="ko-K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4790"/>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3"/>
          <p:cNvSpPr>
            <a:spLocks noGrp="1"/>
          </p:cNvSpPr>
          <p:nvPr>
            <p:ph type="ftr" sz="quarter" idx="10"/>
          </p:nvPr>
        </p:nvSpPr>
        <p:spPr/>
        <p:txBody>
          <a:bodyPr/>
          <a:lstStyle>
            <a:lvl1pPr>
              <a:defRPr/>
            </a:lvl1pPr>
          </a:lstStyle>
          <a:p>
            <a:pPr>
              <a:defRPr/>
            </a:pPr>
            <a:fld id="{AA7D5DEC-6B9F-4156-9169-90DCC4EF3618}"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7489"/>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3"/>
          <p:cNvSpPr>
            <a:spLocks noGrp="1"/>
          </p:cNvSpPr>
          <p:nvPr>
            <p:ph type="ftr" sz="quarter" idx="10"/>
          </p:nvPr>
        </p:nvSpPr>
        <p:spPr/>
        <p:txBody>
          <a:bodyPr/>
          <a:lstStyle>
            <a:lvl1pPr>
              <a:defRPr/>
            </a:lvl1pPr>
          </a:lstStyle>
          <a:p>
            <a:pPr>
              <a:defRPr/>
            </a:pPr>
            <a:fld id="{7509405E-687F-452B-8E74-9DA528EC8763}"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fld id="{C3F93F93-1994-4A4D-9D07-F2006FCC4EBA}"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4" name="页脚占位符 3"/>
          <p:cNvSpPr>
            <a:spLocks noGrp="1"/>
          </p:cNvSpPr>
          <p:nvPr>
            <p:ph type="ftr" sz="quarter" idx="3"/>
          </p:nvPr>
        </p:nvSpPr>
        <p:spPr>
          <a:xfrm>
            <a:off x="2895600" y="4830763"/>
            <a:ext cx="2895600" cy="228600"/>
          </a:xfrm>
          <a:prstGeom prst="rect">
            <a:avLst/>
          </a:prstGeom>
        </p:spPr>
        <p:txBody>
          <a:bodyPr/>
          <a:lstStyle>
            <a:lvl1pPr algn="ctr" eaLnBrk="0" hangingPunct="0">
              <a:defRPr/>
            </a:lvl1pPr>
          </a:lstStyle>
          <a:p>
            <a:pPr>
              <a:defRPr/>
            </a:pPr>
            <a:fld id="{E02D136F-74D6-44A4-BBA6-B4CA743A19BD}"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hf sldNum="0" hdr="0" dt="0"/>
  <p:txStyles>
    <p:titleStyle>
      <a:lvl1pPr algn="ctr" rtl="0" eaLnBrk="0" fontAlgn="base" hangingPunct="0">
        <a:spcBef>
          <a:spcPct val="0"/>
        </a:spcBef>
        <a:spcAft>
          <a:spcPct val="0"/>
        </a:spcAft>
        <a:defRPr sz="2800" b="1">
          <a:solidFill>
            <a:srgbClr val="194D19"/>
          </a:solidFill>
          <a:latin typeface="Arial" charset="0"/>
          <a:ea typeface="+mj-ea"/>
          <a:cs typeface="+mj-cs"/>
        </a:defRPr>
      </a:lvl1pPr>
      <a:lvl2pPr algn="ctr" rtl="0" eaLnBrk="0" fontAlgn="base" hangingPunct="0">
        <a:spcBef>
          <a:spcPct val="0"/>
        </a:spcBef>
        <a:spcAft>
          <a:spcPct val="0"/>
        </a:spcAft>
        <a:defRPr sz="2800" b="1">
          <a:solidFill>
            <a:srgbClr val="194D19"/>
          </a:solidFill>
          <a:latin typeface="Arial" charset="0"/>
          <a:ea typeface="微软雅黑" pitchFamily="34" charset="-122"/>
        </a:defRPr>
      </a:lvl2pPr>
      <a:lvl3pPr algn="ctr" rtl="0" eaLnBrk="0" fontAlgn="base" hangingPunct="0">
        <a:spcBef>
          <a:spcPct val="0"/>
        </a:spcBef>
        <a:spcAft>
          <a:spcPct val="0"/>
        </a:spcAft>
        <a:defRPr sz="2800" b="1">
          <a:solidFill>
            <a:srgbClr val="194D19"/>
          </a:solidFill>
          <a:latin typeface="Arial" charset="0"/>
          <a:ea typeface="微软雅黑" pitchFamily="34" charset="-122"/>
        </a:defRPr>
      </a:lvl3pPr>
      <a:lvl4pPr algn="ctr" rtl="0" eaLnBrk="0" fontAlgn="base" hangingPunct="0">
        <a:spcBef>
          <a:spcPct val="0"/>
        </a:spcBef>
        <a:spcAft>
          <a:spcPct val="0"/>
        </a:spcAft>
        <a:defRPr sz="2800" b="1">
          <a:solidFill>
            <a:srgbClr val="194D19"/>
          </a:solidFill>
          <a:latin typeface="Arial" charset="0"/>
          <a:ea typeface="微软雅黑" pitchFamily="34" charset="-122"/>
        </a:defRPr>
      </a:lvl4pPr>
      <a:lvl5pPr algn="ctr" rtl="0" eaLnBrk="0" fontAlgn="base" hangingPunct="0">
        <a:spcBef>
          <a:spcPct val="0"/>
        </a:spcBef>
        <a:spcAft>
          <a:spcPct val="0"/>
        </a:spcAft>
        <a:defRPr sz="2800" b="1">
          <a:solidFill>
            <a:srgbClr val="194D19"/>
          </a:solidFill>
          <a:latin typeface="Arial" charset="0"/>
          <a:ea typeface="微软雅黑" pitchFamily="34" charset="-122"/>
        </a:defRPr>
      </a:lvl5pPr>
      <a:lvl6pPr marL="4572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6pPr>
      <a:lvl7pPr marL="9144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7pPr>
      <a:lvl8pPr marL="13716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8pPr>
      <a:lvl9pPr marL="18288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Arial" charset="0"/>
          <a:ea typeface="+mn-ea"/>
          <a:cs typeface="+mn-cs"/>
        </a:defRPr>
      </a:lvl1pPr>
      <a:lvl2pPr marL="742950" indent="-285750" algn="l" rtl="0" eaLnBrk="0" fontAlgn="base" hangingPunct="0">
        <a:spcBef>
          <a:spcPct val="20000"/>
        </a:spcBef>
        <a:spcAft>
          <a:spcPct val="0"/>
        </a:spcAft>
        <a:buChar char="–"/>
        <a:defRPr sz="2000">
          <a:solidFill>
            <a:srgbClr val="267326"/>
          </a:solidFill>
          <a:latin typeface="Arial" charset="0"/>
          <a:ea typeface="+mn-ea"/>
        </a:defRPr>
      </a:lvl2pPr>
      <a:lvl3pPr marL="1143000" indent="-228600" algn="l" rtl="0" eaLnBrk="0" fontAlgn="base" hangingPunct="0">
        <a:spcBef>
          <a:spcPct val="20000"/>
        </a:spcBef>
        <a:spcAft>
          <a:spcPct val="0"/>
        </a:spcAft>
        <a:buChar char="•"/>
        <a:defRPr sz="2000">
          <a:solidFill>
            <a:srgbClr val="267326"/>
          </a:solidFill>
          <a:latin typeface="Arial" charset="0"/>
          <a:ea typeface="+mn-ea"/>
        </a:defRPr>
      </a:lvl3pPr>
      <a:lvl4pPr marL="1600200" indent="-228600" algn="l" rtl="0" eaLnBrk="0" fontAlgn="base" hangingPunct="0">
        <a:spcBef>
          <a:spcPct val="20000"/>
        </a:spcBef>
        <a:spcAft>
          <a:spcPct val="0"/>
        </a:spcAft>
        <a:buChar char="–"/>
        <a:defRPr sz="2000">
          <a:solidFill>
            <a:srgbClr val="267326"/>
          </a:solidFill>
          <a:latin typeface="Arial" charset="0"/>
          <a:ea typeface="+mn-ea"/>
        </a:defRPr>
      </a:lvl4pPr>
      <a:lvl5pPr marL="2057400" indent="-228600" algn="l" rtl="0" eaLnBrk="0" fontAlgn="base" hangingPunct="0">
        <a:spcBef>
          <a:spcPct val="20000"/>
        </a:spcBef>
        <a:spcAft>
          <a:spcPct val="0"/>
        </a:spcAft>
        <a:buChar char="»"/>
        <a:defRPr sz="2000">
          <a:solidFill>
            <a:srgbClr val="267326"/>
          </a:solidFill>
          <a:latin typeface="Arial" charset="0"/>
          <a:ea typeface="+mn-ea"/>
        </a:defRPr>
      </a:lvl5pPr>
      <a:lvl6pPr marL="2514600" indent="-228600" algn="l" rtl="0" eaLnBrk="1" fontAlgn="base" hangingPunct="1">
        <a:spcBef>
          <a:spcPct val="20000"/>
        </a:spcBef>
        <a:spcAft>
          <a:spcPct val="0"/>
        </a:spcAft>
        <a:buChar char="»"/>
        <a:defRPr sz="2400">
          <a:solidFill>
            <a:schemeClr val="tx1"/>
          </a:solidFill>
          <a:latin typeface="+mn-lt"/>
          <a:ea typeface="+mn-ea"/>
        </a:defRPr>
      </a:lvl6pPr>
      <a:lvl7pPr marL="2971800" indent="-228600" algn="l" rtl="0" eaLnBrk="1" fontAlgn="base" hangingPunct="1">
        <a:spcBef>
          <a:spcPct val="20000"/>
        </a:spcBef>
        <a:spcAft>
          <a:spcPct val="0"/>
        </a:spcAft>
        <a:buChar char="»"/>
        <a:defRPr sz="2400">
          <a:solidFill>
            <a:schemeClr val="tx1"/>
          </a:solidFill>
          <a:latin typeface="+mn-lt"/>
          <a:ea typeface="+mn-ea"/>
        </a:defRPr>
      </a:lvl7pPr>
      <a:lvl8pPr marL="3429000" indent="-228600" algn="l" rtl="0" eaLnBrk="1" fontAlgn="base" hangingPunct="1">
        <a:spcBef>
          <a:spcPct val="20000"/>
        </a:spcBef>
        <a:spcAft>
          <a:spcPct val="0"/>
        </a:spcAft>
        <a:buChar char="»"/>
        <a:defRPr sz="2400">
          <a:solidFill>
            <a:schemeClr val="tx1"/>
          </a:solidFill>
          <a:latin typeface="+mn-lt"/>
          <a:ea typeface="+mn-ea"/>
        </a:defRPr>
      </a:lvl8pPr>
      <a:lvl9pPr marL="388620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标题 1"/>
          <p:cNvSpPr>
            <a:spLocks noGrp="1"/>
          </p:cNvSpPr>
          <p:nvPr>
            <p:ph type="title"/>
          </p:nvPr>
        </p:nvSpPr>
        <p:spPr>
          <a:xfrm>
            <a:off x="3460750" y="2338388"/>
            <a:ext cx="4064000" cy="1020762"/>
          </a:xfrm>
        </p:spPr>
        <p:txBody>
          <a:bodyPr/>
          <a:lstStyle/>
          <a:p>
            <a:pPr eaLnBrk="1" hangingPunct="1">
              <a:defRPr/>
            </a:pPr>
            <a:r>
              <a:rPr lang="zh-CN" altLang="en-US" dirty="0">
                <a:solidFill>
                  <a:srgbClr val="003366"/>
                </a:solidFill>
                <a:latin typeface="微软雅黑" pitchFamily="34" charset="-122"/>
                <a:ea typeface="微软雅黑" pitchFamily="34" charset="-122"/>
              </a:rPr>
              <a:t>计算机网络技术</a:t>
            </a:r>
          </a:p>
        </p:txBody>
      </p:sp>
      <p:sp>
        <p:nvSpPr>
          <p:cNvPr id="15362" name="副标题 2"/>
          <p:cNvSpPr>
            <a:spLocks noGrp="1"/>
          </p:cNvSpPr>
          <p:nvPr>
            <p:ph type="body" idx="1"/>
          </p:nvPr>
        </p:nvSpPr>
        <p:spPr>
          <a:xfrm>
            <a:off x="3317875" y="3502025"/>
            <a:ext cx="4000500" cy="1125538"/>
          </a:xfrm>
        </p:spPr>
        <p:txBody>
          <a:bodyPr/>
          <a:lstStyle/>
          <a:p>
            <a:pPr algn="ctr" eaLnBrk="1" hangingPunct="1"/>
            <a:r>
              <a:rPr lang="zh-CN" altLang="en-US" sz="2800" b="1" smtClean="0">
                <a:solidFill>
                  <a:srgbClr val="003366"/>
                </a:solidFill>
                <a:latin typeface="微软雅黑" pitchFamily="34" charset="-122"/>
                <a:ea typeface="微软雅黑" pitchFamily="34" charset="-122"/>
              </a:rPr>
              <a:t>郭  禾</a:t>
            </a:r>
          </a:p>
          <a:p>
            <a:pPr algn="ctr" eaLnBrk="1" hangingPunct="1"/>
            <a:r>
              <a:rPr lang="zh-CN" altLang="en-US" sz="2800" b="1"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标题 1"/>
          <p:cNvSpPr>
            <a:spLocks noGrp="1"/>
          </p:cNvSpPr>
          <p:nvPr>
            <p:ph type="title" idx="4294967295"/>
          </p:nvPr>
        </p:nvSpPr>
        <p:spPr>
          <a:xfrm>
            <a:off x="611188" y="844550"/>
            <a:ext cx="2757487" cy="64770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双绞线分为两类</a:t>
            </a:r>
          </a:p>
        </p:txBody>
      </p:sp>
      <p:pic>
        <p:nvPicPr>
          <p:cNvPr id="181250" name="Picture 21" descr="223"/>
          <p:cNvPicPr>
            <a:picLocks noChangeAspect="1" noChangeArrowheads="1"/>
          </p:cNvPicPr>
          <p:nvPr/>
        </p:nvPicPr>
        <p:blipFill>
          <a:blip r:embed="rId3"/>
          <a:srcRect t="17610" b="41142"/>
          <a:stretch>
            <a:fillRect/>
          </a:stretch>
        </p:blipFill>
        <p:spPr bwMode="auto">
          <a:xfrm>
            <a:off x="338138" y="2573338"/>
            <a:ext cx="2987675" cy="620712"/>
          </a:xfrm>
          <a:prstGeom prst="rect">
            <a:avLst/>
          </a:prstGeom>
          <a:noFill/>
          <a:ln w="9525">
            <a:noFill/>
            <a:miter lim="800000"/>
            <a:headEnd/>
            <a:tailEnd/>
          </a:ln>
        </p:spPr>
      </p:pic>
      <p:sp>
        <p:nvSpPr>
          <p:cNvPr id="181251" name="Text Box 23"/>
          <p:cNvSpPr txBox="1">
            <a:spLocks noChangeArrowheads="1"/>
          </p:cNvSpPr>
          <p:nvPr/>
        </p:nvSpPr>
        <p:spPr bwMode="auto">
          <a:xfrm>
            <a:off x="2735263" y="3201988"/>
            <a:ext cx="641350" cy="366712"/>
          </a:xfrm>
          <a:prstGeom prst="rect">
            <a:avLst/>
          </a:prstGeom>
          <a:noFill/>
          <a:ln w="9525">
            <a:noFill/>
            <a:miter lim="800000"/>
            <a:headEnd/>
            <a:tailEnd/>
          </a:ln>
        </p:spPr>
        <p:txBody>
          <a:bodyPr wrap="none">
            <a:spAutoFit/>
          </a:bodyPr>
          <a:lstStyle/>
          <a:p>
            <a:r>
              <a:rPr kumimoji="1" lang="zh-CN" altLang="en-US" sz="1800" b="0" u="none">
                <a:solidFill>
                  <a:srgbClr val="333399"/>
                </a:solidFill>
                <a:latin typeface="黑体" pitchFamily="2" charset="-122"/>
                <a:ea typeface="黑体" pitchFamily="2" charset="-122"/>
              </a:rPr>
              <a:t>铜线</a:t>
            </a:r>
          </a:p>
        </p:txBody>
      </p:sp>
      <p:sp>
        <p:nvSpPr>
          <p:cNvPr id="181252" name="Text Box 25"/>
          <p:cNvSpPr txBox="1">
            <a:spLocks noChangeArrowheads="1"/>
          </p:cNvSpPr>
          <p:nvPr/>
        </p:nvSpPr>
        <p:spPr bwMode="auto">
          <a:xfrm>
            <a:off x="220663" y="3371850"/>
            <a:ext cx="1235075" cy="641350"/>
          </a:xfrm>
          <a:prstGeom prst="rect">
            <a:avLst/>
          </a:prstGeom>
          <a:noFill/>
          <a:ln w="9525">
            <a:noFill/>
            <a:miter lim="800000"/>
            <a:headEnd/>
            <a:tailEnd/>
          </a:ln>
        </p:spPr>
        <p:txBody>
          <a:bodyPr>
            <a:spAutoFit/>
          </a:bodyPr>
          <a:lstStyle/>
          <a:p>
            <a:pPr algn="ctr"/>
            <a:r>
              <a:rPr kumimoji="1" lang="zh-CN" altLang="en-US" sz="1800" b="0" u="none">
                <a:solidFill>
                  <a:srgbClr val="333399"/>
                </a:solidFill>
                <a:latin typeface="黑体" pitchFamily="2" charset="-122"/>
                <a:ea typeface="黑体" pitchFamily="2" charset="-122"/>
              </a:rPr>
              <a:t>聚氯乙烯</a:t>
            </a:r>
          </a:p>
          <a:p>
            <a:pPr algn="ctr"/>
            <a:r>
              <a:rPr kumimoji="1" lang="zh-CN" altLang="en-US" sz="1800" b="0" u="none">
                <a:solidFill>
                  <a:srgbClr val="333399"/>
                </a:solidFill>
                <a:latin typeface="黑体" pitchFamily="2" charset="-122"/>
                <a:ea typeface="黑体" pitchFamily="2" charset="-122"/>
              </a:rPr>
              <a:t>套层</a:t>
            </a:r>
          </a:p>
        </p:txBody>
      </p:sp>
      <p:sp>
        <p:nvSpPr>
          <p:cNvPr id="181253" name="Text Box 26"/>
          <p:cNvSpPr txBox="1">
            <a:spLocks noChangeArrowheads="1"/>
          </p:cNvSpPr>
          <p:nvPr/>
        </p:nvSpPr>
        <p:spPr bwMode="auto">
          <a:xfrm>
            <a:off x="1373188" y="3152775"/>
            <a:ext cx="869950" cy="366713"/>
          </a:xfrm>
          <a:prstGeom prst="rect">
            <a:avLst/>
          </a:prstGeom>
          <a:noFill/>
          <a:ln w="9525">
            <a:noFill/>
            <a:miter lim="800000"/>
            <a:headEnd/>
            <a:tailEnd/>
          </a:ln>
        </p:spPr>
        <p:txBody>
          <a:bodyPr wrap="none">
            <a:spAutoFit/>
          </a:bodyPr>
          <a:lstStyle/>
          <a:p>
            <a:r>
              <a:rPr kumimoji="1" lang="zh-CN" altLang="en-US" sz="1800" b="0" u="none">
                <a:solidFill>
                  <a:schemeClr val="accent2"/>
                </a:solidFill>
                <a:latin typeface="黑体" pitchFamily="2" charset="-122"/>
                <a:ea typeface="黑体" pitchFamily="2" charset="-122"/>
              </a:rPr>
              <a:t>屏蔽层</a:t>
            </a:r>
          </a:p>
        </p:txBody>
      </p:sp>
      <p:sp>
        <p:nvSpPr>
          <p:cNvPr id="181254" name="Text Box 28"/>
          <p:cNvSpPr txBox="1">
            <a:spLocks noChangeArrowheads="1"/>
          </p:cNvSpPr>
          <p:nvPr/>
        </p:nvSpPr>
        <p:spPr bwMode="auto">
          <a:xfrm>
            <a:off x="2012950" y="3543300"/>
            <a:ext cx="868363" cy="366713"/>
          </a:xfrm>
          <a:prstGeom prst="rect">
            <a:avLst/>
          </a:prstGeom>
          <a:noFill/>
          <a:ln w="9525">
            <a:noFill/>
            <a:miter lim="800000"/>
            <a:headEnd/>
            <a:tailEnd/>
          </a:ln>
        </p:spPr>
        <p:txBody>
          <a:bodyPr wrap="none">
            <a:spAutoFit/>
          </a:bodyPr>
          <a:lstStyle/>
          <a:p>
            <a:r>
              <a:rPr kumimoji="1" lang="zh-CN" altLang="en-US" sz="1800" b="0" u="none">
                <a:solidFill>
                  <a:srgbClr val="333399"/>
                </a:solidFill>
                <a:latin typeface="黑体" pitchFamily="2" charset="-122"/>
                <a:ea typeface="黑体" pitchFamily="2" charset="-122"/>
              </a:rPr>
              <a:t>绝缘层</a:t>
            </a:r>
          </a:p>
        </p:txBody>
      </p:sp>
      <p:sp>
        <p:nvSpPr>
          <p:cNvPr id="181255" name="Line 40"/>
          <p:cNvSpPr>
            <a:spLocks noChangeShapeType="1"/>
          </p:cNvSpPr>
          <p:nvPr/>
        </p:nvSpPr>
        <p:spPr bwMode="auto">
          <a:xfrm>
            <a:off x="2278063" y="2971800"/>
            <a:ext cx="39687" cy="406400"/>
          </a:xfrm>
          <a:prstGeom prst="line">
            <a:avLst/>
          </a:prstGeom>
          <a:noFill/>
          <a:ln w="28575">
            <a:solidFill>
              <a:srgbClr val="333399"/>
            </a:solidFill>
            <a:round/>
            <a:headEnd/>
            <a:tailEnd/>
          </a:ln>
        </p:spPr>
        <p:txBody>
          <a:bodyPr/>
          <a:lstStyle/>
          <a:p>
            <a:endParaRPr lang="zh-CN" altLang="en-US"/>
          </a:p>
        </p:txBody>
      </p:sp>
      <p:sp>
        <p:nvSpPr>
          <p:cNvPr id="181256" name="Line 41"/>
          <p:cNvSpPr>
            <a:spLocks noChangeShapeType="1"/>
          </p:cNvSpPr>
          <p:nvPr/>
        </p:nvSpPr>
        <p:spPr bwMode="auto">
          <a:xfrm>
            <a:off x="2784475" y="3003550"/>
            <a:ext cx="92075" cy="228600"/>
          </a:xfrm>
          <a:prstGeom prst="line">
            <a:avLst/>
          </a:prstGeom>
          <a:noFill/>
          <a:ln w="28575">
            <a:solidFill>
              <a:srgbClr val="333399"/>
            </a:solidFill>
            <a:round/>
            <a:headEnd/>
            <a:tailEnd/>
          </a:ln>
        </p:spPr>
        <p:txBody>
          <a:bodyPr/>
          <a:lstStyle/>
          <a:p>
            <a:endParaRPr lang="zh-CN" altLang="en-US"/>
          </a:p>
        </p:txBody>
      </p:sp>
      <p:sp>
        <p:nvSpPr>
          <p:cNvPr id="181257" name="Line 42"/>
          <p:cNvSpPr>
            <a:spLocks noChangeShapeType="1"/>
          </p:cNvSpPr>
          <p:nvPr/>
        </p:nvSpPr>
        <p:spPr bwMode="auto">
          <a:xfrm flipH="1">
            <a:off x="1774825" y="3000375"/>
            <a:ext cx="12700" cy="201613"/>
          </a:xfrm>
          <a:prstGeom prst="line">
            <a:avLst/>
          </a:prstGeom>
          <a:noFill/>
          <a:ln w="28575">
            <a:solidFill>
              <a:srgbClr val="333399"/>
            </a:solidFill>
            <a:round/>
            <a:headEnd/>
            <a:tailEnd/>
          </a:ln>
        </p:spPr>
        <p:txBody>
          <a:bodyPr/>
          <a:lstStyle/>
          <a:p>
            <a:endParaRPr lang="zh-CN" altLang="en-US"/>
          </a:p>
        </p:txBody>
      </p:sp>
      <p:sp>
        <p:nvSpPr>
          <p:cNvPr id="181258" name="Line 43"/>
          <p:cNvSpPr>
            <a:spLocks noChangeShapeType="1"/>
          </p:cNvSpPr>
          <p:nvPr/>
        </p:nvSpPr>
        <p:spPr bwMode="auto">
          <a:xfrm flipH="1">
            <a:off x="841375" y="3033713"/>
            <a:ext cx="106363" cy="228600"/>
          </a:xfrm>
          <a:prstGeom prst="line">
            <a:avLst/>
          </a:prstGeom>
          <a:noFill/>
          <a:ln w="28575">
            <a:solidFill>
              <a:srgbClr val="333399"/>
            </a:solidFill>
            <a:round/>
            <a:headEnd/>
            <a:tailEnd/>
          </a:ln>
        </p:spPr>
        <p:txBody>
          <a:bodyPr/>
          <a:lstStyle/>
          <a:p>
            <a:endParaRPr lang="zh-CN" altLang="en-US"/>
          </a:p>
        </p:txBody>
      </p:sp>
      <p:pic>
        <p:nvPicPr>
          <p:cNvPr id="181259" name="Picture 20" descr="223b"/>
          <p:cNvPicPr>
            <a:picLocks noChangeAspect="1" noChangeArrowheads="1"/>
          </p:cNvPicPr>
          <p:nvPr/>
        </p:nvPicPr>
        <p:blipFill>
          <a:blip r:embed="rId4"/>
          <a:srcRect t="24692" b="39763"/>
          <a:stretch>
            <a:fillRect/>
          </a:stretch>
        </p:blipFill>
        <p:spPr bwMode="auto">
          <a:xfrm>
            <a:off x="3460750" y="2646363"/>
            <a:ext cx="3198813" cy="638175"/>
          </a:xfrm>
          <a:prstGeom prst="rect">
            <a:avLst/>
          </a:prstGeom>
          <a:noFill/>
          <a:ln w="9525">
            <a:noFill/>
            <a:miter lim="800000"/>
            <a:headEnd/>
            <a:tailEnd/>
          </a:ln>
        </p:spPr>
      </p:pic>
      <p:sp>
        <p:nvSpPr>
          <p:cNvPr id="181260" name="Text Box 22"/>
          <p:cNvSpPr txBox="1">
            <a:spLocks noChangeArrowheads="1"/>
          </p:cNvSpPr>
          <p:nvPr/>
        </p:nvSpPr>
        <p:spPr bwMode="auto">
          <a:xfrm>
            <a:off x="5978525" y="3227388"/>
            <a:ext cx="639763" cy="366712"/>
          </a:xfrm>
          <a:prstGeom prst="rect">
            <a:avLst/>
          </a:prstGeom>
          <a:noFill/>
          <a:ln w="9525">
            <a:noFill/>
            <a:miter lim="800000"/>
            <a:headEnd/>
            <a:tailEnd/>
          </a:ln>
        </p:spPr>
        <p:txBody>
          <a:bodyPr wrap="none">
            <a:spAutoFit/>
          </a:bodyPr>
          <a:lstStyle/>
          <a:p>
            <a:r>
              <a:rPr kumimoji="1" lang="zh-CN" altLang="en-US" sz="1800" b="0" u="none">
                <a:solidFill>
                  <a:srgbClr val="333399"/>
                </a:solidFill>
                <a:latin typeface="黑体" pitchFamily="2" charset="-122"/>
                <a:ea typeface="黑体" pitchFamily="2" charset="-122"/>
              </a:rPr>
              <a:t>铜线</a:t>
            </a:r>
          </a:p>
        </p:txBody>
      </p:sp>
      <p:sp>
        <p:nvSpPr>
          <p:cNvPr id="181261" name="Text Box 24"/>
          <p:cNvSpPr txBox="1">
            <a:spLocks noChangeArrowheads="1"/>
          </p:cNvSpPr>
          <p:nvPr/>
        </p:nvSpPr>
        <p:spPr bwMode="auto">
          <a:xfrm>
            <a:off x="3590925" y="3422650"/>
            <a:ext cx="1127125" cy="587375"/>
          </a:xfrm>
          <a:prstGeom prst="rect">
            <a:avLst/>
          </a:prstGeom>
          <a:noFill/>
          <a:ln w="9525">
            <a:noFill/>
            <a:miter lim="800000"/>
            <a:headEnd/>
            <a:tailEnd/>
          </a:ln>
        </p:spPr>
        <p:txBody>
          <a:bodyPr>
            <a:spAutoFit/>
          </a:bodyPr>
          <a:lstStyle/>
          <a:p>
            <a:pPr algn="ctr">
              <a:lnSpc>
                <a:spcPct val="90000"/>
              </a:lnSpc>
            </a:pPr>
            <a:r>
              <a:rPr kumimoji="1" lang="zh-CN" altLang="en-US" sz="1800" b="0" u="none">
                <a:solidFill>
                  <a:srgbClr val="333399"/>
                </a:solidFill>
                <a:latin typeface="黑体" pitchFamily="2" charset="-122"/>
                <a:ea typeface="黑体" pitchFamily="2" charset="-122"/>
              </a:rPr>
              <a:t>聚氯乙烯 套层</a:t>
            </a:r>
          </a:p>
        </p:txBody>
      </p:sp>
      <p:sp>
        <p:nvSpPr>
          <p:cNvPr id="181262" name="Text Box 27"/>
          <p:cNvSpPr txBox="1">
            <a:spLocks noChangeArrowheads="1"/>
          </p:cNvSpPr>
          <p:nvPr/>
        </p:nvSpPr>
        <p:spPr bwMode="auto">
          <a:xfrm>
            <a:off x="4959350" y="3436938"/>
            <a:ext cx="868363" cy="366712"/>
          </a:xfrm>
          <a:prstGeom prst="rect">
            <a:avLst/>
          </a:prstGeom>
          <a:noFill/>
          <a:ln w="9525">
            <a:noFill/>
            <a:miter lim="800000"/>
            <a:headEnd/>
            <a:tailEnd/>
          </a:ln>
        </p:spPr>
        <p:txBody>
          <a:bodyPr wrap="none">
            <a:spAutoFit/>
          </a:bodyPr>
          <a:lstStyle/>
          <a:p>
            <a:r>
              <a:rPr kumimoji="1" lang="zh-CN" altLang="en-US" sz="1800" b="0" u="none">
                <a:solidFill>
                  <a:srgbClr val="333399"/>
                </a:solidFill>
                <a:latin typeface="黑体" pitchFamily="2" charset="-122"/>
                <a:ea typeface="黑体" pitchFamily="2" charset="-122"/>
              </a:rPr>
              <a:t>绝缘层</a:t>
            </a:r>
          </a:p>
        </p:txBody>
      </p:sp>
      <p:sp>
        <p:nvSpPr>
          <p:cNvPr id="181263" name="Line 44"/>
          <p:cNvSpPr>
            <a:spLocks noChangeShapeType="1"/>
          </p:cNvSpPr>
          <p:nvPr/>
        </p:nvSpPr>
        <p:spPr bwMode="auto">
          <a:xfrm>
            <a:off x="5259388" y="3059113"/>
            <a:ext cx="39687" cy="230187"/>
          </a:xfrm>
          <a:prstGeom prst="line">
            <a:avLst/>
          </a:prstGeom>
          <a:noFill/>
          <a:ln w="28575">
            <a:solidFill>
              <a:srgbClr val="333399"/>
            </a:solidFill>
            <a:round/>
            <a:headEnd/>
            <a:tailEnd/>
          </a:ln>
        </p:spPr>
        <p:txBody>
          <a:bodyPr/>
          <a:lstStyle/>
          <a:p>
            <a:endParaRPr lang="zh-CN" altLang="en-US"/>
          </a:p>
        </p:txBody>
      </p:sp>
      <p:sp>
        <p:nvSpPr>
          <p:cNvPr id="181264" name="Line 45"/>
          <p:cNvSpPr>
            <a:spLocks noChangeShapeType="1"/>
          </p:cNvSpPr>
          <p:nvPr/>
        </p:nvSpPr>
        <p:spPr bwMode="auto">
          <a:xfrm>
            <a:off x="6110288" y="3089275"/>
            <a:ext cx="77787" cy="177800"/>
          </a:xfrm>
          <a:prstGeom prst="line">
            <a:avLst/>
          </a:prstGeom>
          <a:noFill/>
          <a:ln w="28575">
            <a:solidFill>
              <a:srgbClr val="333399"/>
            </a:solidFill>
            <a:round/>
            <a:headEnd/>
            <a:tailEnd/>
          </a:ln>
        </p:spPr>
        <p:txBody>
          <a:bodyPr/>
          <a:lstStyle/>
          <a:p>
            <a:endParaRPr lang="zh-CN" altLang="en-US"/>
          </a:p>
        </p:txBody>
      </p:sp>
      <p:sp>
        <p:nvSpPr>
          <p:cNvPr id="181265" name="Line 49"/>
          <p:cNvSpPr>
            <a:spLocks noChangeShapeType="1"/>
          </p:cNvSpPr>
          <p:nvPr/>
        </p:nvSpPr>
        <p:spPr bwMode="auto">
          <a:xfrm flipH="1">
            <a:off x="4119563" y="3143250"/>
            <a:ext cx="7937" cy="134938"/>
          </a:xfrm>
          <a:prstGeom prst="line">
            <a:avLst/>
          </a:prstGeom>
          <a:noFill/>
          <a:ln w="28575">
            <a:solidFill>
              <a:srgbClr val="333399"/>
            </a:solidFill>
            <a:round/>
            <a:headEnd/>
            <a:tailEnd/>
          </a:ln>
        </p:spPr>
        <p:txBody>
          <a:bodyPr/>
          <a:lstStyle/>
          <a:p>
            <a:endParaRPr lang="zh-CN" altLang="en-US"/>
          </a:p>
        </p:txBody>
      </p:sp>
      <p:sp>
        <p:nvSpPr>
          <p:cNvPr id="181266" name="Rectangle 21"/>
          <p:cNvSpPr>
            <a:spLocks noChangeArrowheads="1"/>
          </p:cNvSpPr>
          <p:nvPr/>
        </p:nvSpPr>
        <p:spPr bwMode="auto">
          <a:xfrm>
            <a:off x="684213" y="1708150"/>
            <a:ext cx="5484812" cy="396875"/>
          </a:xfrm>
          <a:prstGeom prst="rect">
            <a:avLst/>
          </a:prstGeom>
          <a:noFill/>
          <a:ln w="9525">
            <a:noFill/>
            <a:miter lim="800000"/>
            <a:headEnd/>
            <a:tailEnd/>
          </a:ln>
        </p:spPr>
        <p:txBody>
          <a:bodyPr wrap="none">
            <a:spAutoFit/>
          </a:bodyPr>
          <a:lstStyle/>
          <a:p>
            <a:r>
              <a:rPr lang="zh-CN" altLang="en-US" sz="2000" b="0" u="none">
                <a:solidFill>
                  <a:srgbClr val="C00000"/>
                </a:solidFill>
              </a:rPr>
              <a:t>屏蔽双绞线</a:t>
            </a:r>
            <a:r>
              <a:rPr lang="zh-CN" altLang="en-US" sz="2000" b="0" u="none">
                <a:solidFill>
                  <a:srgbClr val="1A3868"/>
                </a:solidFill>
              </a:rPr>
              <a:t>（</a:t>
            </a:r>
            <a:r>
              <a:rPr lang="en-US" altLang="zh-CN" sz="2000" b="0" u="none">
                <a:solidFill>
                  <a:srgbClr val="1A3868"/>
                </a:solidFill>
              </a:rPr>
              <a:t>STP</a:t>
            </a:r>
            <a:r>
              <a:rPr lang="zh-CN" altLang="en-US" sz="2000" b="0" u="none">
                <a:solidFill>
                  <a:srgbClr val="1A3868"/>
                </a:solidFill>
              </a:rPr>
              <a:t>）与 </a:t>
            </a:r>
            <a:r>
              <a:rPr lang="zh-CN" altLang="en-US" sz="2000" b="0" u="none">
                <a:solidFill>
                  <a:srgbClr val="C00000"/>
                </a:solidFill>
              </a:rPr>
              <a:t>非屏蔽双绞线</a:t>
            </a:r>
            <a:r>
              <a:rPr lang="zh-CN" altLang="en-US" sz="2000" b="0" u="none">
                <a:solidFill>
                  <a:srgbClr val="1A3868"/>
                </a:solidFill>
              </a:rPr>
              <a:t>（</a:t>
            </a:r>
            <a:r>
              <a:rPr lang="en-US" altLang="zh-CN" sz="2000" b="0" u="none">
                <a:solidFill>
                  <a:srgbClr val="1A3868"/>
                </a:solidFill>
              </a:rPr>
              <a:t>UTP</a:t>
            </a:r>
            <a:r>
              <a:rPr lang="zh-CN" altLang="en-US" sz="2000" b="0" u="none">
                <a:solidFill>
                  <a:srgbClr val="1A3868"/>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369888" y="866775"/>
            <a:ext cx="4489450" cy="481013"/>
          </a:xfrm>
        </p:spPr>
        <p:txBody>
          <a:bodyPr/>
          <a:lstStyle/>
          <a:p>
            <a:r>
              <a:rPr lang="zh-CN" altLang="en-US" sz="2400" smtClean="0">
                <a:solidFill>
                  <a:srgbClr val="007D7A"/>
                </a:solidFill>
                <a:latin typeface="Times New Roman" pitchFamily="18" charset="0"/>
                <a:ea typeface="微软雅黑" pitchFamily="34" charset="-122"/>
                <a:cs typeface="Times New Roman" pitchFamily="18" charset="0"/>
              </a:rPr>
              <a:t>按传输特性双绞线分为五类</a:t>
            </a:r>
          </a:p>
        </p:txBody>
      </p:sp>
      <p:sp>
        <p:nvSpPr>
          <p:cNvPr id="221186" name="Rectangle 3"/>
          <p:cNvSpPr>
            <a:spLocks noGrp="1" noChangeArrowheads="1"/>
          </p:cNvSpPr>
          <p:nvPr>
            <p:ph type="body" idx="1"/>
          </p:nvPr>
        </p:nvSpPr>
        <p:spPr>
          <a:xfrm>
            <a:off x="468313" y="1492250"/>
            <a:ext cx="5932487" cy="3095625"/>
          </a:xfrm>
        </p:spPr>
        <p:txBody>
          <a:bodyPr/>
          <a:lstStyle/>
          <a:p>
            <a:pPr marL="176213" indent="-176213">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第一类：主要用于传输语音，不用于数据传输。 </a:t>
            </a:r>
          </a:p>
          <a:p>
            <a:pPr marL="176213" indent="-176213">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第二类：数据传输最高速率</a:t>
            </a:r>
            <a:r>
              <a:rPr lang="en-US" altLang="zh-CN" sz="2000" smtClean="0">
                <a:solidFill>
                  <a:srgbClr val="1A3868"/>
                </a:solidFill>
                <a:latin typeface="Times New Roman" pitchFamily="18" charset="0"/>
                <a:ea typeface="微软雅黑" pitchFamily="34" charset="-122"/>
                <a:cs typeface="Times New Roman" pitchFamily="18" charset="0"/>
              </a:rPr>
              <a:t>4Mbps</a:t>
            </a:r>
            <a:r>
              <a:rPr lang="zh-CN" altLang="en-US" sz="2000" smtClean="0">
                <a:solidFill>
                  <a:srgbClr val="1A3868"/>
                </a:solidFill>
                <a:latin typeface="Times New Roman" pitchFamily="18" charset="0"/>
                <a:ea typeface="微软雅黑" pitchFamily="34" charset="-122"/>
                <a:cs typeface="Times New Roman" pitchFamily="18" charset="0"/>
              </a:rPr>
              <a:t>。 </a:t>
            </a:r>
          </a:p>
          <a:p>
            <a:pPr marL="176213" indent="-176213">
              <a:lnSpc>
                <a:spcPct val="120000"/>
              </a:lnSpc>
            </a:pPr>
            <a:r>
              <a:rPr lang="zh-CN" altLang="en-US" sz="2000" smtClean="0">
                <a:solidFill>
                  <a:srgbClr val="C00000"/>
                </a:solidFill>
                <a:latin typeface="Times New Roman" pitchFamily="18" charset="0"/>
                <a:ea typeface="微软雅黑" pitchFamily="34" charset="-122"/>
                <a:cs typeface="Times New Roman" pitchFamily="18" charset="0"/>
              </a:rPr>
              <a:t>第三类：数据传输最高速率</a:t>
            </a:r>
            <a:r>
              <a:rPr lang="en-US" altLang="zh-CN" sz="2000" smtClean="0">
                <a:solidFill>
                  <a:srgbClr val="C00000"/>
                </a:solidFill>
                <a:latin typeface="Times New Roman" pitchFamily="18" charset="0"/>
                <a:ea typeface="微软雅黑" pitchFamily="34" charset="-122"/>
                <a:cs typeface="Times New Roman" pitchFamily="18" charset="0"/>
              </a:rPr>
              <a:t>10Mbps </a:t>
            </a:r>
            <a:r>
              <a:rPr lang="zh-CN" altLang="en-US" sz="2000" smtClean="0">
                <a:solidFill>
                  <a:srgbClr val="C00000"/>
                </a:solidFill>
                <a:latin typeface="Times New Roman" pitchFamily="18" charset="0"/>
                <a:ea typeface="微软雅黑" pitchFamily="34" charset="-122"/>
                <a:cs typeface="Times New Roman" pitchFamily="18" charset="0"/>
              </a:rPr>
              <a:t>，主要用于</a:t>
            </a:r>
            <a:r>
              <a:rPr lang="en-US" altLang="zh-CN" sz="2000" smtClean="0">
                <a:solidFill>
                  <a:srgbClr val="C00000"/>
                </a:solidFill>
                <a:latin typeface="Times New Roman" pitchFamily="18" charset="0"/>
                <a:ea typeface="微软雅黑" pitchFamily="34" charset="-122"/>
                <a:cs typeface="Times New Roman" pitchFamily="18" charset="0"/>
              </a:rPr>
              <a:t>10base-T</a:t>
            </a:r>
            <a:r>
              <a:rPr lang="zh-CN" altLang="en-US" sz="2000" smtClean="0">
                <a:solidFill>
                  <a:srgbClr val="C00000"/>
                </a:solidFill>
                <a:latin typeface="Times New Roman" pitchFamily="18" charset="0"/>
                <a:ea typeface="微软雅黑" pitchFamily="34" charset="-122"/>
                <a:cs typeface="Times New Roman" pitchFamily="18" charset="0"/>
              </a:rPr>
              <a:t>。</a:t>
            </a:r>
            <a:r>
              <a:rPr lang="zh-CN" altLang="en-US" sz="2000" smtClean="0">
                <a:solidFill>
                  <a:srgbClr val="1A3868"/>
                </a:solidFill>
                <a:latin typeface="Times New Roman" pitchFamily="18" charset="0"/>
                <a:ea typeface="微软雅黑" pitchFamily="34" charset="-122"/>
                <a:cs typeface="Times New Roman" pitchFamily="18" charset="0"/>
              </a:rPr>
              <a:t> </a:t>
            </a:r>
          </a:p>
          <a:p>
            <a:pPr marL="176213" indent="-176213">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第四类：数据传输最高速率</a:t>
            </a:r>
            <a:r>
              <a:rPr lang="en-US" altLang="zh-CN" sz="2000" smtClean="0">
                <a:solidFill>
                  <a:srgbClr val="1A3868"/>
                </a:solidFill>
                <a:latin typeface="Times New Roman" pitchFamily="18" charset="0"/>
                <a:ea typeface="微软雅黑" pitchFamily="34" charset="-122"/>
                <a:cs typeface="Times New Roman" pitchFamily="18" charset="0"/>
              </a:rPr>
              <a:t>16Mbps</a:t>
            </a:r>
            <a:r>
              <a:rPr lang="zh-CN" altLang="en-US" sz="2000" smtClean="0">
                <a:solidFill>
                  <a:srgbClr val="1A3868"/>
                </a:solidFill>
                <a:latin typeface="Times New Roman" pitchFamily="18" charset="0"/>
                <a:ea typeface="微软雅黑" pitchFamily="34" charset="-122"/>
                <a:cs typeface="Times New Roman" pitchFamily="18" charset="0"/>
              </a:rPr>
              <a:t>。 </a:t>
            </a:r>
          </a:p>
          <a:p>
            <a:pPr marL="176213" indent="-176213">
              <a:lnSpc>
                <a:spcPct val="120000"/>
              </a:lnSpc>
            </a:pPr>
            <a:r>
              <a:rPr lang="zh-CN" altLang="en-US" sz="2000" smtClean="0">
                <a:solidFill>
                  <a:srgbClr val="C00000"/>
                </a:solidFill>
                <a:latin typeface="Times New Roman" pitchFamily="18" charset="0"/>
                <a:ea typeface="微软雅黑" pitchFamily="34" charset="-122"/>
                <a:cs typeface="Times New Roman" pitchFamily="18" charset="0"/>
              </a:rPr>
              <a:t>第五类：数据传输最高速率</a:t>
            </a:r>
            <a:r>
              <a:rPr lang="en-US" altLang="zh-CN" sz="2000" smtClean="0">
                <a:solidFill>
                  <a:srgbClr val="C00000"/>
                </a:solidFill>
                <a:latin typeface="Times New Roman" pitchFamily="18" charset="0"/>
                <a:ea typeface="微软雅黑" pitchFamily="34" charset="-122"/>
                <a:cs typeface="Times New Roman" pitchFamily="18" charset="0"/>
              </a:rPr>
              <a:t>100Mbps</a:t>
            </a:r>
            <a:r>
              <a:rPr lang="zh-CN" altLang="en-US" sz="2000" smtClean="0">
                <a:solidFill>
                  <a:srgbClr val="C00000"/>
                </a:solidFill>
                <a:latin typeface="Times New Roman" pitchFamily="18" charset="0"/>
                <a:ea typeface="微软雅黑" pitchFamily="34" charset="-122"/>
                <a:cs typeface="Times New Roman" pitchFamily="18" charset="0"/>
              </a:rPr>
              <a:t>，主要用于</a:t>
            </a:r>
            <a:r>
              <a:rPr lang="en-US" altLang="zh-CN" sz="2000" smtClean="0">
                <a:solidFill>
                  <a:srgbClr val="C00000"/>
                </a:solidFill>
                <a:latin typeface="Times New Roman" pitchFamily="18" charset="0"/>
                <a:ea typeface="微软雅黑" pitchFamily="34" charset="-122"/>
                <a:cs typeface="Times New Roman" pitchFamily="18" charset="0"/>
              </a:rPr>
              <a:t>100base-T</a:t>
            </a:r>
            <a:r>
              <a:rPr lang="zh-CN" altLang="en-US" sz="2000" smtClean="0">
                <a:solidFill>
                  <a:srgbClr val="C00000"/>
                </a:solidFill>
                <a:latin typeface="Times New Roman" pitchFamily="18" charset="0"/>
                <a:ea typeface="微软雅黑" pitchFamily="34" charset="-122"/>
                <a:cs typeface="Times New Roman" pitchFamily="18" charset="0"/>
              </a:rPr>
              <a:t>和</a:t>
            </a:r>
            <a:r>
              <a:rPr lang="en-US" altLang="zh-CN" sz="2000" smtClean="0">
                <a:solidFill>
                  <a:srgbClr val="C00000"/>
                </a:solidFill>
                <a:latin typeface="Times New Roman" pitchFamily="18" charset="0"/>
                <a:ea typeface="微软雅黑" pitchFamily="34" charset="-122"/>
                <a:cs typeface="Times New Roman" pitchFamily="18" charset="0"/>
              </a:rPr>
              <a:t>10base-T</a:t>
            </a:r>
            <a:r>
              <a:rPr lang="zh-CN" altLang="en-US" sz="2000" smtClean="0">
                <a:solidFill>
                  <a:srgbClr val="C00000"/>
                </a:solidFill>
                <a:latin typeface="Times New Roman" pitchFamily="18" charset="0"/>
                <a:ea typeface="微软雅黑" pitchFamily="34" charset="-122"/>
                <a:cs typeface="Times New Roman" pitchFamily="18" charset="0"/>
              </a:rPr>
              <a:t>网络，最常用的以太网电缆。</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a:xfrm>
            <a:off x="554038" y="700088"/>
            <a:ext cx="3730625" cy="64770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双绞线网线制作</a:t>
            </a:r>
          </a:p>
        </p:txBody>
      </p:sp>
      <p:grpSp>
        <p:nvGrpSpPr>
          <p:cNvPr id="185346" name="Group 9"/>
          <p:cNvGrpSpPr>
            <a:grpSpLocks/>
          </p:cNvGrpSpPr>
          <p:nvPr/>
        </p:nvGrpSpPr>
        <p:grpSpPr bwMode="auto">
          <a:xfrm>
            <a:off x="681038" y="1347788"/>
            <a:ext cx="5186362" cy="3625850"/>
            <a:chOff x="385" y="888"/>
            <a:chExt cx="3267" cy="2284"/>
          </a:xfrm>
        </p:grpSpPr>
        <p:pic>
          <p:nvPicPr>
            <p:cNvPr id="185347" name="Picture 3"/>
            <p:cNvPicPr>
              <a:picLocks noChangeAspect="1" noChangeArrowheads="1"/>
            </p:cNvPicPr>
            <p:nvPr/>
          </p:nvPicPr>
          <p:blipFill>
            <a:blip r:embed="rId3"/>
            <a:srcRect/>
            <a:stretch>
              <a:fillRect/>
            </a:stretch>
          </p:blipFill>
          <p:spPr bwMode="auto">
            <a:xfrm>
              <a:off x="386" y="899"/>
              <a:ext cx="1678" cy="1583"/>
            </a:xfrm>
            <a:prstGeom prst="rect">
              <a:avLst/>
            </a:prstGeom>
            <a:noFill/>
            <a:ln w="9525">
              <a:noFill/>
              <a:miter lim="800000"/>
              <a:headEnd/>
              <a:tailEnd/>
            </a:ln>
          </p:spPr>
        </p:pic>
        <p:pic>
          <p:nvPicPr>
            <p:cNvPr id="185348" name="Picture 4" descr="whjc_1_7"/>
            <p:cNvPicPr>
              <a:picLocks noChangeAspect="1" noChangeArrowheads="1"/>
            </p:cNvPicPr>
            <p:nvPr/>
          </p:nvPicPr>
          <p:blipFill>
            <a:blip r:embed="rId4"/>
            <a:srcRect/>
            <a:stretch>
              <a:fillRect/>
            </a:stretch>
          </p:blipFill>
          <p:spPr bwMode="auto">
            <a:xfrm>
              <a:off x="385" y="2029"/>
              <a:ext cx="1542" cy="1143"/>
            </a:xfrm>
            <a:prstGeom prst="rect">
              <a:avLst/>
            </a:prstGeom>
            <a:noFill/>
            <a:ln w="9525">
              <a:noFill/>
              <a:miter lim="800000"/>
              <a:headEnd/>
              <a:tailEnd/>
            </a:ln>
          </p:spPr>
        </p:pic>
        <p:pic>
          <p:nvPicPr>
            <p:cNvPr id="185349" name="Picture 7"/>
            <p:cNvPicPr>
              <a:picLocks noChangeAspect="1" noChangeArrowheads="1"/>
            </p:cNvPicPr>
            <p:nvPr/>
          </p:nvPicPr>
          <p:blipFill>
            <a:blip r:embed="rId5"/>
            <a:srcRect/>
            <a:stretch>
              <a:fillRect/>
            </a:stretch>
          </p:blipFill>
          <p:spPr bwMode="auto">
            <a:xfrm>
              <a:off x="2290" y="888"/>
              <a:ext cx="1178" cy="1549"/>
            </a:xfrm>
            <a:prstGeom prst="rect">
              <a:avLst/>
            </a:prstGeom>
            <a:noFill/>
            <a:ln w="9525">
              <a:noFill/>
              <a:miter lim="800000"/>
              <a:headEnd/>
              <a:tailEnd/>
            </a:ln>
          </p:spPr>
        </p:pic>
        <p:pic>
          <p:nvPicPr>
            <p:cNvPr id="185350" name="Picture 8"/>
            <p:cNvPicPr>
              <a:picLocks noChangeAspect="1" noChangeArrowheads="1"/>
            </p:cNvPicPr>
            <p:nvPr/>
          </p:nvPicPr>
          <p:blipFill>
            <a:blip r:embed="rId6"/>
            <a:srcRect/>
            <a:stretch>
              <a:fillRect/>
            </a:stretch>
          </p:blipFill>
          <p:spPr bwMode="auto">
            <a:xfrm>
              <a:off x="2064" y="2020"/>
              <a:ext cx="1588" cy="114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4" name="标题 1"/>
          <p:cNvSpPr>
            <a:spLocks noGrp="1"/>
          </p:cNvSpPr>
          <p:nvPr>
            <p:ph type="title" idx="4294967295"/>
          </p:nvPr>
        </p:nvSpPr>
        <p:spPr>
          <a:xfrm>
            <a:off x="539750" y="63500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同轴电缆</a:t>
            </a:r>
          </a:p>
        </p:txBody>
      </p:sp>
      <p:sp>
        <p:nvSpPr>
          <p:cNvPr id="186375" name="内容占位符 2"/>
          <p:cNvSpPr>
            <a:spLocks noGrp="1"/>
          </p:cNvSpPr>
          <p:nvPr>
            <p:ph idx="4294967295"/>
          </p:nvPr>
        </p:nvSpPr>
        <p:spPr>
          <a:xfrm>
            <a:off x="612775" y="1517650"/>
            <a:ext cx="5399088" cy="1127125"/>
          </a:xfrm>
        </p:spPr>
        <p:txBody>
          <a:bodyPr/>
          <a:lstStyle/>
          <a:p>
            <a:pPr>
              <a:lnSpc>
                <a:spcPct val="130000"/>
              </a:lnSpc>
            </a:pPr>
            <a:r>
              <a:rPr lang="zh-CN" altLang="en-US" sz="2000" smtClean="0">
                <a:solidFill>
                  <a:srgbClr val="1A3868"/>
                </a:solidFill>
                <a:latin typeface="Times New Roman" pitchFamily="18" charset="0"/>
                <a:ea typeface="微软雅黑" pitchFamily="34" charset="-122"/>
                <a:cs typeface="Times New Roman" pitchFamily="18" charset="0"/>
              </a:rPr>
              <a:t>同轴电缆根据带宽可以分为两类：</a:t>
            </a:r>
          </a:p>
          <a:p>
            <a:pPr>
              <a:lnSpc>
                <a:spcPct val="130000"/>
              </a:lnSpc>
              <a:buFontTx/>
              <a:buNone/>
            </a:pPr>
            <a:r>
              <a:rPr lang="zh-CN" altLang="en-US" sz="2000" smtClean="0">
                <a:solidFill>
                  <a:srgbClr val="1A3868"/>
                </a:solidFill>
                <a:latin typeface="Times New Roman" pitchFamily="18" charset="0"/>
                <a:ea typeface="微软雅黑" pitchFamily="34" charset="-122"/>
                <a:cs typeface="Times New Roman" pitchFamily="18" charset="0"/>
              </a:rPr>
              <a:t>          </a:t>
            </a:r>
            <a:r>
              <a:rPr lang="zh-CN" altLang="en-US" sz="2000" smtClean="0">
                <a:solidFill>
                  <a:srgbClr val="C00000"/>
                </a:solidFill>
                <a:latin typeface="Times New Roman" pitchFamily="18" charset="0"/>
                <a:ea typeface="微软雅黑" pitchFamily="34" charset="-122"/>
                <a:cs typeface="Times New Roman" pitchFamily="18" charset="0"/>
              </a:rPr>
              <a:t>基带同轴电缆 </a:t>
            </a:r>
            <a:r>
              <a:rPr lang="zh-CN" altLang="en-US" sz="2000" smtClean="0">
                <a:solidFill>
                  <a:srgbClr val="1A3868"/>
                </a:solidFill>
                <a:latin typeface="Times New Roman" pitchFamily="18" charset="0"/>
                <a:ea typeface="微软雅黑" pitchFamily="34" charset="-122"/>
                <a:cs typeface="Times New Roman" pitchFamily="18" charset="0"/>
              </a:rPr>
              <a:t>与 </a:t>
            </a:r>
            <a:r>
              <a:rPr lang="zh-CN" altLang="en-US" sz="2000" smtClean="0">
                <a:solidFill>
                  <a:srgbClr val="C00000"/>
                </a:solidFill>
                <a:latin typeface="Times New Roman" pitchFamily="18" charset="0"/>
                <a:ea typeface="微软雅黑" pitchFamily="34" charset="-122"/>
                <a:cs typeface="Times New Roman" pitchFamily="18" charset="0"/>
              </a:rPr>
              <a:t>宽带同轴电缆</a:t>
            </a:r>
            <a:r>
              <a:rPr lang="zh-CN" altLang="en-US" sz="2000" smtClean="0">
                <a:solidFill>
                  <a:srgbClr val="1A3868"/>
                </a:solidFill>
                <a:latin typeface="Times New Roman" pitchFamily="18" charset="0"/>
                <a:ea typeface="微软雅黑" pitchFamily="34" charset="-122"/>
                <a:cs typeface="Times New Roman" pitchFamily="18" charset="0"/>
              </a:rPr>
              <a:t>。</a:t>
            </a:r>
          </a:p>
        </p:txBody>
      </p:sp>
      <p:graphicFrame>
        <p:nvGraphicFramePr>
          <p:cNvPr id="186373" name="Object 5"/>
          <p:cNvGraphicFramePr>
            <a:graphicFrameLocks noChangeAspect="1"/>
          </p:cNvGraphicFramePr>
          <p:nvPr/>
        </p:nvGraphicFramePr>
        <p:xfrm>
          <a:off x="107950" y="2817813"/>
          <a:ext cx="3600450" cy="1008062"/>
        </p:xfrm>
        <a:graphic>
          <a:graphicData uri="http://schemas.openxmlformats.org/presentationml/2006/ole">
            <mc:AlternateContent xmlns:mc="http://schemas.openxmlformats.org/markup-compatibility/2006">
              <mc:Choice xmlns:v="urn:schemas-microsoft-com:vml" Requires="v">
                <p:oleObj spid="_x0000_s186383" name="Visio" r:id="rId4" imgW="3318891" imgH="961263" progId="Visio.Drawing.11">
                  <p:embed/>
                </p:oleObj>
              </mc:Choice>
              <mc:Fallback>
                <p:oleObj name="Visio" r:id="rId4" imgW="3318891" imgH="96126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817813"/>
                        <a:ext cx="360045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6376" name="Picture 6"/>
          <p:cNvPicPr>
            <a:picLocks noChangeAspect="1" noChangeArrowheads="1"/>
          </p:cNvPicPr>
          <p:nvPr/>
        </p:nvPicPr>
        <p:blipFill>
          <a:blip r:embed="rId6"/>
          <a:srcRect t="8974"/>
          <a:stretch>
            <a:fillRect/>
          </a:stretch>
        </p:blipFill>
        <p:spPr bwMode="ltGray">
          <a:xfrm>
            <a:off x="3779838" y="2976563"/>
            <a:ext cx="2160587" cy="1755775"/>
          </a:xfrm>
          <a:prstGeom prst="rect">
            <a:avLst/>
          </a:prstGeom>
          <a:noFill/>
          <a:ln w="9525">
            <a:noFill/>
            <a:miter lim="800000"/>
            <a:headEnd/>
            <a:tailEnd/>
          </a:ln>
        </p:spPr>
      </p:pic>
      <p:pic>
        <p:nvPicPr>
          <p:cNvPr id="186377" name="Picture 10"/>
          <p:cNvPicPr>
            <a:picLocks noChangeAspect="1" noChangeArrowheads="1"/>
          </p:cNvPicPr>
          <p:nvPr/>
        </p:nvPicPr>
        <p:blipFill>
          <a:blip r:embed="rId7"/>
          <a:srcRect b="46252"/>
          <a:stretch>
            <a:fillRect/>
          </a:stretch>
        </p:blipFill>
        <p:spPr bwMode="auto">
          <a:xfrm>
            <a:off x="50800" y="3898900"/>
            <a:ext cx="3600450" cy="83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标题 1"/>
          <p:cNvSpPr>
            <a:spLocks noGrp="1"/>
          </p:cNvSpPr>
          <p:nvPr>
            <p:ph type="title" idx="4294967295"/>
          </p:nvPr>
        </p:nvSpPr>
        <p:spPr>
          <a:xfrm>
            <a:off x="755650" y="773113"/>
            <a:ext cx="2881313" cy="64770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光纤</a:t>
            </a:r>
          </a:p>
        </p:txBody>
      </p:sp>
      <p:sp>
        <p:nvSpPr>
          <p:cNvPr id="188418" name="内容占位符 2"/>
          <p:cNvSpPr>
            <a:spLocks noGrp="1"/>
          </p:cNvSpPr>
          <p:nvPr>
            <p:ph idx="4294967295"/>
          </p:nvPr>
        </p:nvSpPr>
        <p:spPr>
          <a:xfrm>
            <a:off x="323850" y="1492250"/>
            <a:ext cx="4032250" cy="3448050"/>
          </a:xfrm>
        </p:spPr>
        <p:txBody>
          <a:bodyPr/>
          <a:lstStyle/>
          <a:p>
            <a:pPr>
              <a:lnSpc>
                <a:spcPct val="130000"/>
              </a:lnSpc>
            </a:pPr>
            <a:r>
              <a:rPr lang="zh-CN" altLang="en-US" sz="2000" smtClean="0">
                <a:solidFill>
                  <a:srgbClr val="1A3868"/>
                </a:solidFill>
                <a:latin typeface="Times New Roman" pitchFamily="18" charset="0"/>
                <a:ea typeface="微软雅黑" pitchFamily="34" charset="-122"/>
                <a:cs typeface="Times New Roman" pitchFamily="18" charset="0"/>
              </a:rPr>
              <a:t>光纤由</a:t>
            </a:r>
            <a:r>
              <a:rPr lang="zh-CN" altLang="en-US" sz="2000" smtClean="0">
                <a:solidFill>
                  <a:srgbClr val="C00000"/>
                </a:solidFill>
                <a:latin typeface="Times New Roman" pitchFamily="18" charset="0"/>
                <a:ea typeface="微软雅黑" pitchFamily="34" charset="-122"/>
                <a:cs typeface="Times New Roman" pitchFamily="18" charset="0"/>
              </a:rPr>
              <a:t>不受电磁干扰和噪音干扰</a:t>
            </a:r>
            <a:r>
              <a:rPr lang="zh-CN" altLang="en-US" sz="2000" smtClean="0">
                <a:solidFill>
                  <a:srgbClr val="1A3868"/>
                </a:solidFill>
                <a:latin typeface="Times New Roman" pitchFamily="18" charset="0"/>
                <a:ea typeface="微软雅黑" pitchFamily="34" charset="-122"/>
                <a:cs typeface="Times New Roman" pitchFamily="18" charset="0"/>
              </a:rPr>
              <a:t>的玻璃或塑料制成。传输速度快，抗干扰，传输距离远。</a:t>
            </a:r>
          </a:p>
          <a:p>
            <a:pPr>
              <a:lnSpc>
                <a:spcPct val="130000"/>
              </a:lnSpc>
            </a:pPr>
            <a:r>
              <a:rPr lang="zh-CN" altLang="en-US" sz="2000" smtClean="0">
                <a:solidFill>
                  <a:srgbClr val="1A3868"/>
                </a:solidFill>
                <a:latin typeface="Times New Roman" pitchFamily="18" charset="0"/>
                <a:ea typeface="微软雅黑" pitchFamily="34" charset="-122"/>
                <a:cs typeface="Times New Roman" pitchFamily="18" charset="0"/>
              </a:rPr>
              <a:t>主要用于</a:t>
            </a:r>
            <a:r>
              <a:rPr lang="zh-CN" altLang="en-US" sz="2000" smtClean="0">
                <a:solidFill>
                  <a:srgbClr val="C00000"/>
                </a:solidFill>
                <a:latin typeface="Times New Roman" pitchFamily="18" charset="0"/>
                <a:ea typeface="微软雅黑" pitchFamily="34" charset="-122"/>
                <a:cs typeface="Times New Roman" pitchFamily="18" charset="0"/>
              </a:rPr>
              <a:t>高速、大容量、点到点</a:t>
            </a:r>
            <a:r>
              <a:rPr lang="zh-CN" altLang="en-US" sz="2000" smtClean="0">
                <a:solidFill>
                  <a:srgbClr val="1A3868"/>
                </a:solidFill>
                <a:latin typeface="Times New Roman" pitchFamily="18" charset="0"/>
                <a:ea typeface="微软雅黑" pitchFamily="34" charset="-122"/>
                <a:cs typeface="Times New Roman" pitchFamily="18" charset="0"/>
              </a:rPr>
              <a:t>的数据传输，一根光缆可以取代数百对双绞线。</a:t>
            </a:r>
          </a:p>
          <a:p>
            <a:pPr>
              <a:lnSpc>
                <a:spcPct val="130000"/>
              </a:lnSpc>
            </a:pPr>
            <a:r>
              <a:rPr lang="zh-CN" altLang="en-US" sz="2000" smtClean="0">
                <a:solidFill>
                  <a:srgbClr val="1A3868"/>
                </a:solidFill>
                <a:latin typeface="Times New Roman" pitchFamily="18" charset="0"/>
                <a:ea typeface="微软雅黑" pitchFamily="34" charset="-122"/>
                <a:cs typeface="Times New Roman" pitchFamily="18" charset="0"/>
              </a:rPr>
              <a:t>分</a:t>
            </a:r>
            <a:r>
              <a:rPr lang="zh-CN" altLang="en-US" sz="2000" smtClean="0">
                <a:solidFill>
                  <a:srgbClr val="C00000"/>
                </a:solidFill>
                <a:latin typeface="Times New Roman" pitchFamily="18" charset="0"/>
                <a:ea typeface="微软雅黑" pitchFamily="34" charset="-122"/>
                <a:cs typeface="Times New Roman" pitchFamily="18" charset="0"/>
              </a:rPr>
              <a:t>单模光纤</a:t>
            </a:r>
            <a:r>
              <a:rPr lang="zh-CN" altLang="en-US" sz="2000" smtClean="0">
                <a:solidFill>
                  <a:srgbClr val="1A3868"/>
                </a:solidFill>
                <a:latin typeface="Times New Roman" pitchFamily="18" charset="0"/>
                <a:ea typeface="微软雅黑" pitchFamily="34" charset="-122"/>
                <a:cs typeface="Times New Roman" pitchFamily="18" charset="0"/>
              </a:rPr>
              <a:t>和</a:t>
            </a:r>
            <a:r>
              <a:rPr lang="zh-CN" altLang="en-US" sz="2000" smtClean="0">
                <a:solidFill>
                  <a:srgbClr val="C00000"/>
                </a:solidFill>
                <a:latin typeface="Times New Roman" pitchFamily="18" charset="0"/>
                <a:ea typeface="微软雅黑" pitchFamily="34" charset="-122"/>
                <a:cs typeface="Times New Roman" pitchFamily="18" charset="0"/>
              </a:rPr>
              <a:t>多模光纤</a:t>
            </a:r>
            <a:r>
              <a:rPr lang="zh-CN" altLang="en-US" sz="2000" smtClean="0">
                <a:solidFill>
                  <a:srgbClr val="1A3868"/>
                </a:solidFill>
                <a:latin typeface="Times New Roman" pitchFamily="18" charset="0"/>
                <a:ea typeface="微软雅黑" pitchFamily="34" charset="-122"/>
                <a:cs typeface="Times New Roman" pitchFamily="18" charset="0"/>
              </a:rPr>
              <a:t>。</a:t>
            </a:r>
          </a:p>
        </p:txBody>
      </p:sp>
      <p:pic>
        <p:nvPicPr>
          <p:cNvPr id="188419" name="Picture 4"/>
          <p:cNvPicPr>
            <a:picLocks noChangeAspect="1" noChangeArrowheads="1"/>
          </p:cNvPicPr>
          <p:nvPr/>
        </p:nvPicPr>
        <p:blipFill>
          <a:blip r:embed="rId3"/>
          <a:srcRect/>
          <a:stretch>
            <a:fillRect/>
          </a:stretch>
        </p:blipFill>
        <p:spPr bwMode="ltGray">
          <a:xfrm>
            <a:off x="4643438" y="3232150"/>
            <a:ext cx="1800225" cy="1644650"/>
          </a:xfrm>
          <a:prstGeom prst="rect">
            <a:avLst/>
          </a:prstGeom>
          <a:noFill/>
          <a:ln w="9525">
            <a:noFill/>
            <a:miter lim="800000"/>
            <a:headEnd/>
            <a:tailEnd/>
          </a:ln>
        </p:spPr>
      </p:pic>
      <p:pic>
        <p:nvPicPr>
          <p:cNvPr id="188420" name="Picture 5"/>
          <p:cNvPicPr>
            <a:picLocks noChangeAspect="1" noChangeArrowheads="1"/>
          </p:cNvPicPr>
          <p:nvPr/>
        </p:nvPicPr>
        <p:blipFill>
          <a:blip r:embed="rId4"/>
          <a:srcRect/>
          <a:stretch>
            <a:fillRect/>
          </a:stretch>
        </p:blipFill>
        <p:spPr bwMode="auto">
          <a:xfrm>
            <a:off x="4643438" y="1576388"/>
            <a:ext cx="1800225" cy="127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9" name="内容占位符 2"/>
          <p:cNvSpPr>
            <a:spLocks noGrp="1"/>
          </p:cNvSpPr>
          <p:nvPr>
            <p:ph idx="4294967295"/>
          </p:nvPr>
        </p:nvSpPr>
        <p:spPr>
          <a:xfrm>
            <a:off x="395288" y="1420813"/>
            <a:ext cx="5400675" cy="1068387"/>
          </a:xfrm>
        </p:spPr>
        <p:txBody>
          <a:bodyPr/>
          <a:lstStyle/>
          <a:p>
            <a:pPr>
              <a:lnSpc>
                <a:spcPct val="130000"/>
              </a:lnSpc>
            </a:pPr>
            <a:r>
              <a:rPr lang="zh-CN" altLang="en-US" sz="2000" smtClean="0">
                <a:solidFill>
                  <a:srgbClr val="1A3868"/>
                </a:solidFill>
                <a:latin typeface="Times New Roman" pitchFamily="18" charset="0"/>
                <a:ea typeface="微软雅黑" pitchFamily="34" charset="-122"/>
                <a:cs typeface="Times New Roman" pitchFamily="18" charset="0"/>
              </a:rPr>
              <a:t>光纤通过</a:t>
            </a:r>
            <a:r>
              <a:rPr lang="zh-CN" altLang="en-US" sz="2000" smtClean="0">
                <a:solidFill>
                  <a:srgbClr val="C00000"/>
                </a:solidFill>
                <a:latin typeface="Times New Roman" pitchFamily="18" charset="0"/>
                <a:ea typeface="微软雅黑" pitchFamily="34" charset="-122"/>
                <a:cs typeface="Times New Roman" pitchFamily="18" charset="0"/>
              </a:rPr>
              <a:t>内部的全反射</a:t>
            </a:r>
            <a:r>
              <a:rPr lang="zh-CN" altLang="en-US" sz="2000" smtClean="0">
                <a:solidFill>
                  <a:srgbClr val="1A3868"/>
                </a:solidFill>
                <a:latin typeface="Times New Roman" pitchFamily="18" charset="0"/>
                <a:ea typeface="微软雅黑" pitchFamily="34" charset="-122"/>
                <a:cs typeface="Times New Roman" pitchFamily="18" charset="0"/>
              </a:rPr>
              <a:t>来传输一束经过编码的光信号；</a:t>
            </a:r>
            <a:endParaRPr lang="en-US" altLang="zh-CN" sz="2000" b="1" smtClean="0">
              <a:solidFill>
                <a:srgbClr val="2D2DB9"/>
              </a:solidFill>
              <a:ea typeface="宋体" charset="-122"/>
              <a:cs typeface="Times New Roman" pitchFamily="18" charset="0"/>
            </a:endParaRPr>
          </a:p>
        </p:txBody>
      </p:sp>
      <p:sp>
        <p:nvSpPr>
          <p:cNvPr id="1771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77158" name="Object 5"/>
          <p:cNvGraphicFramePr>
            <a:graphicFrameLocks noChangeAspect="1"/>
          </p:cNvGraphicFramePr>
          <p:nvPr/>
        </p:nvGraphicFramePr>
        <p:xfrm>
          <a:off x="1331913" y="2354263"/>
          <a:ext cx="3816350" cy="2593975"/>
        </p:xfrm>
        <a:graphic>
          <a:graphicData uri="http://schemas.openxmlformats.org/presentationml/2006/ole">
            <mc:AlternateContent xmlns:mc="http://schemas.openxmlformats.org/markup-compatibility/2006">
              <mc:Choice xmlns:v="urn:schemas-microsoft-com:vml" Requires="v">
                <p:oleObj spid="_x0000_s177168" name="Visio" r:id="rId4" imgW="3690425" imgH="2576716" progId="Visio.Drawing.11">
                  <p:embed/>
                </p:oleObj>
              </mc:Choice>
              <mc:Fallback>
                <p:oleObj name="Visio" r:id="rId4" imgW="3690425" imgH="2576716"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354263"/>
                        <a:ext cx="3816350" cy="259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61" name="标题 1"/>
          <p:cNvSpPr>
            <a:spLocks/>
          </p:cNvSpPr>
          <p:nvPr/>
        </p:nvSpPr>
        <p:spPr bwMode="auto">
          <a:xfrm>
            <a:off x="755650" y="773113"/>
            <a:ext cx="3816350" cy="647700"/>
          </a:xfrm>
          <a:prstGeom prst="rect">
            <a:avLst/>
          </a:prstGeom>
          <a:noFill/>
          <a:ln w="9525">
            <a:noFill/>
            <a:miter lim="800000"/>
            <a:headEnd/>
            <a:tailEnd/>
          </a:ln>
        </p:spPr>
        <p:txBody>
          <a:bodyPr anchor="ctr"/>
          <a:lstStyle/>
          <a:p>
            <a:pPr eaLnBrk="0" hangingPunct="0"/>
            <a:r>
              <a:rPr lang="zh-CN" altLang="en-US" sz="2400" u="none">
                <a:solidFill>
                  <a:srgbClr val="007D7A"/>
                </a:solidFill>
              </a:rPr>
              <a:t>光纤的结构与工作原理</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8" name="标题 1"/>
          <p:cNvSpPr>
            <a:spLocks noGrp="1"/>
          </p:cNvSpPr>
          <p:nvPr>
            <p:ph type="title" idx="4294967295"/>
          </p:nvPr>
        </p:nvSpPr>
        <p:spPr>
          <a:xfrm>
            <a:off x="590550" y="679450"/>
            <a:ext cx="6429375" cy="668338"/>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典型的光纤传输系统结构</a:t>
            </a:r>
          </a:p>
        </p:txBody>
      </p:sp>
      <p:sp>
        <p:nvSpPr>
          <p:cNvPr id="178189" name="内容占位符 2"/>
          <p:cNvSpPr>
            <a:spLocks noGrp="1"/>
          </p:cNvSpPr>
          <p:nvPr>
            <p:ph idx="4294967295"/>
          </p:nvPr>
        </p:nvSpPr>
        <p:spPr>
          <a:xfrm>
            <a:off x="323850" y="1446213"/>
            <a:ext cx="6121400" cy="3502025"/>
          </a:xfrm>
        </p:spPr>
        <p:txBody>
          <a:bodyPr/>
          <a:lstStyle/>
          <a:p>
            <a:pPr>
              <a:lnSpc>
                <a:spcPct val="120000"/>
              </a:lnSpc>
              <a:spcBef>
                <a:spcPct val="40000"/>
              </a:spcBef>
            </a:pPr>
            <a:r>
              <a:rPr lang="zh-CN" altLang="en-US" sz="2000" dirty="0" smtClean="0">
                <a:solidFill>
                  <a:srgbClr val="C00000"/>
                </a:solidFill>
                <a:latin typeface="Times New Roman" pitchFamily="18" charset="0"/>
                <a:ea typeface="微软雅黑" pitchFamily="34" charset="-122"/>
                <a:cs typeface="Times New Roman" pitchFamily="18" charset="0"/>
              </a:rPr>
              <a:t>发送端</a:t>
            </a:r>
            <a:r>
              <a:rPr lang="zh-CN" altLang="en-US" sz="2000" dirty="0" smtClean="0">
                <a:solidFill>
                  <a:srgbClr val="1A3868"/>
                </a:solidFill>
                <a:latin typeface="Times New Roman" pitchFamily="18" charset="0"/>
                <a:ea typeface="微软雅黑" pitchFamily="34" charset="-122"/>
                <a:cs typeface="Times New Roman" pitchFamily="18" charset="0"/>
              </a:rPr>
              <a:t>使用</a:t>
            </a:r>
            <a:r>
              <a:rPr lang="en-US" altLang="zh-CN" sz="2000" dirty="0" smtClean="0">
                <a:solidFill>
                  <a:srgbClr val="1A3868"/>
                </a:solidFill>
                <a:latin typeface="Times New Roman" pitchFamily="18" charset="0"/>
                <a:ea typeface="微软雅黑" pitchFamily="34" charset="-122"/>
                <a:cs typeface="Times New Roman" pitchFamily="18" charset="0"/>
              </a:rPr>
              <a:t>LED</a:t>
            </a:r>
            <a:r>
              <a:rPr lang="zh-CN" altLang="en-US" sz="2000" dirty="0" smtClean="0">
                <a:solidFill>
                  <a:srgbClr val="1A3868"/>
                </a:solidFill>
                <a:latin typeface="Times New Roman" pitchFamily="18" charset="0"/>
                <a:ea typeface="微软雅黑" pitchFamily="34" charset="-122"/>
                <a:cs typeface="Times New Roman" pitchFamily="18" charset="0"/>
              </a:rPr>
              <a:t>或</a:t>
            </a:r>
            <a:r>
              <a:rPr lang="en-US" altLang="zh-CN" sz="2000" dirty="0" smtClean="0">
                <a:solidFill>
                  <a:srgbClr val="1A3868"/>
                </a:solidFill>
                <a:latin typeface="Times New Roman" pitchFamily="18" charset="0"/>
                <a:ea typeface="微软雅黑" pitchFamily="34" charset="-122"/>
                <a:cs typeface="Times New Roman" pitchFamily="18" charset="0"/>
              </a:rPr>
              <a:t>ILD</a:t>
            </a:r>
            <a:r>
              <a:rPr lang="zh-CN" altLang="en-US" sz="2000" dirty="0" smtClean="0">
                <a:solidFill>
                  <a:srgbClr val="1A3868"/>
                </a:solidFill>
                <a:latin typeface="Times New Roman" pitchFamily="18" charset="0"/>
                <a:ea typeface="微软雅黑" pitchFamily="34" charset="-122"/>
                <a:cs typeface="Times New Roman" pitchFamily="18" charset="0"/>
              </a:rPr>
              <a:t>作为光源；</a:t>
            </a:r>
            <a:r>
              <a:rPr lang="zh-CN" altLang="en-US" sz="2000" dirty="0" smtClean="0">
                <a:solidFill>
                  <a:srgbClr val="C00000"/>
                </a:solidFill>
                <a:latin typeface="Times New Roman" pitchFamily="18" charset="0"/>
                <a:ea typeface="微软雅黑" pitchFamily="34" charset="-122"/>
                <a:cs typeface="Times New Roman" pitchFamily="18" charset="0"/>
              </a:rPr>
              <a:t>接收端</a:t>
            </a:r>
            <a:r>
              <a:rPr lang="zh-CN" altLang="en-US" sz="2000" dirty="0" smtClean="0">
                <a:solidFill>
                  <a:srgbClr val="1A3868"/>
                </a:solidFill>
                <a:latin typeface="Times New Roman" pitchFamily="18" charset="0"/>
                <a:ea typeface="微软雅黑" pitchFamily="34" charset="-122"/>
                <a:cs typeface="Times New Roman" pitchFamily="18" charset="0"/>
              </a:rPr>
              <a:t>使用</a:t>
            </a:r>
            <a:r>
              <a:rPr lang="zh-CN" altLang="en-US" sz="2000" dirty="0" smtClean="0">
                <a:solidFill>
                  <a:srgbClr val="1A3868"/>
                </a:solidFill>
                <a:latin typeface="Times New Roman" pitchFamily="18" charset="0"/>
                <a:ea typeface="微软雅黑" pitchFamily="34" charset="-122"/>
                <a:cs typeface="Times New Roman" pitchFamily="18" charset="0"/>
              </a:rPr>
              <a:t>光电二极管</a:t>
            </a:r>
            <a:r>
              <a:rPr lang="en-US" altLang="zh-CN" sz="2000" dirty="0" smtClean="0">
                <a:solidFill>
                  <a:srgbClr val="1A3868"/>
                </a:solidFill>
                <a:latin typeface="Times New Roman" pitchFamily="18" charset="0"/>
                <a:ea typeface="微软雅黑" pitchFamily="34" charset="-122"/>
                <a:cs typeface="Times New Roman" pitchFamily="18" charset="0"/>
              </a:rPr>
              <a:t>(PIN)</a:t>
            </a:r>
            <a:r>
              <a:rPr lang="zh-CN" altLang="en-US" sz="2000" dirty="0" smtClean="0">
                <a:solidFill>
                  <a:srgbClr val="1A3868"/>
                </a:solidFill>
                <a:latin typeface="Times New Roman" pitchFamily="18" charset="0"/>
                <a:ea typeface="微软雅黑" pitchFamily="34" charset="-122"/>
                <a:cs typeface="Times New Roman" pitchFamily="18" charset="0"/>
              </a:rPr>
              <a:t>或雪崩二极管</a:t>
            </a:r>
            <a:r>
              <a:rPr lang="en-US" altLang="zh-CN" sz="2000" dirty="0" smtClean="0">
                <a:solidFill>
                  <a:srgbClr val="1A3868"/>
                </a:solidFill>
                <a:latin typeface="Times New Roman" pitchFamily="18" charset="0"/>
                <a:ea typeface="微软雅黑" pitchFamily="34" charset="-122"/>
                <a:cs typeface="Times New Roman" pitchFamily="18" charset="0"/>
              </a:rPr>
              <a:t>(APD)</a:t>
            </a:r>
            <a:r>
              <a:rPr lang="zh-CN" altLang="en-US" sz="2000" dirty="0" smtClean="0">
                <a:solidFill>
                  <a:srgbClr val="1A3868"/>
                </a:solidFill>
                <a:latin typeface="Times New Roman" pitchFamily="18" charset="0"/>
                <a:ea typeface="微软雅黑" pitchFamily="34" charset="-122"/>
                <a:cs typeface="Times New Roman" pitchFamily="18" charset="0"/>
              </a:rPr>
              <a:t>检波器</a:t>
            </a:r>
            <a:r>
              <a:rPr lang="zh-CN" altLang="en-US" sz="2000" dirty="0" smtClean="0">
                <a:solidFill>
                  <a:srgbClr val="1A3868"/>
                </a:solidFill>
                <a:latin typeface="Times New Roman" pitchFamily="18" charset="0"/>
                <a:ea typeface="微软雅黑" pitchFamily="34" charset="-122"/>
                <a:cs typeface="Times New Roman" pitchFamily="18" charset="0"/>
              </a:rPr>
              <a:t>将光信号转换成电信号；</a:t>
            </a:r>
            <a:endParaRPr lang="en-US" altLang="zh-CN" sz="2000" dirty="0" smtClean="0">
              <a:solidFill>
                <a:srgbClr val="1A3868"/>
              </a:solidFill>
              <a:latin typeface="Times New Roman" pitchFamily="18" charset="0"/>
              <a:ea typeface="微软雅黑" pitchFamily="34" charset="-122"/>
              <a:cs typeface="Times New Roman" pitchFamily="18" charset="0"/>
            </a:endParaRPr>
          </a:p>
          <a:p>
            <a:pPr>
              <a:lnSpc>
                <a:spcPct val="120000"/>
              </a:lnSpc>
              <a:spcBef>
                <a:spcPct val="40000"/>
              </a:spcBef>
            </a:pPr>
            <a:r>
              <a:rPr lang="zh-CN" altLang="en-US" sz="2000" dirty="0" smtClean="0">
                <a:solidFill>
                  <a:srgbClr val="1A3868"/>
                </a:solidFill>
                <a:latin typeface="Times New Roman" pitchFamily="18" charset="0"/>
                <a:ea typeface="微软雅黑" pitchFamily="34" charset="-122"/>
                <a:cs typeface="Times New Roman" pitchFamily="18" charset="0"/>
              </a:rPr>
              <a:t>光载波调制方法采用</a:t>
            </a:r>
            <a:r>
              <a:rPr lang="en-US" altLang="zh-CN" sz="2000" dirty="0" smtClean="0">
                <a:solidFill>
                  <a:srgbClr val="1A3868"/>
                </a:solidFill>
                <a:latin typeface="Times New Roman" pitchFamily="18" charset="0"/>
                <a:ea typeface="微软雅黑" pitchFamily="34" charset="-122"/>
                <a:cs typeface="Times New Roman" pitchFamily="18" charset="0"/>
              </a:rPr>
              <a:t>ASK</a:t>
            </a:r>
            <a:r>
              <a:rPr lang="zh-CN" altLang="en-US" sz="2000" dirty="0" smtClean="0">
                <a:solidFill>
                  <a:srgbClr val="1A3868"/>
                </a:solidFill>
                <a:latin typeface="Times New Roman" pitchFamily="18" charset="0"/>
                <a:ea typeface="微软雅黑" pitchFamily="34" charset="-122"/>
                <a:cs typeface="Times New Roman" pitchFamily="18" charset="0"/>
              </a:rPr>
              <a:t>调制方法（亮度调制）；</a:t>
            </a:r>
            <a:endParaRPr lang="en-US" altLang="zh-CN" sz="2000" dirty="0" smtClean="0">
              <a:solidFill>
                <a:srgbClr val="1A3868"/>
              </a:solidFill>
              <a:latin typeface="Times New Roman" pitchFamily="18" charset="0"/>
              <a:ea typeface="微软雅黑" pitchFamily="34" charset="-122"/>
              <a:cs typeface="Times New Roman" pitchFamily="18" charset="0"/>
            </a:endParaRPr>
          </a:p>
        </p:txBody>
      </p:sp>
      <p:sp>
        <p:nvSpPr>
          <p:cNvPr id="1781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78187" name="Object 11"/>
          <p:cNvGraphicFramePr>
            <a:graphicFrameLocks noChangeAspect="1"/>
          </p:cNvGraphicFramePr>
          <p:nvPr/>
        </p:nvGraphicFramePr>
        <p:xfrm>
          <a:off x="539750" y="3028950"/>
          <a:ext cx="5832475" cy="1631950"/>
        </p:xfrm>
        <a:graphic>
          <a:graphicData uri="http://schemas.openxmlformats.org/presentationml/2006/ole">
            <mc:AlternateContent xmlns:mc="http://schemas.openxmlformats.org/markup-compatibility/2006">
              <mc:Choice xmlns:v="urn:schemas-microsoft-com:vml" Requires="v">
                <p:oleObj spid="_x0000_s178198" name="Visio" r:id="rId4" imgW="4452699" imgH="1247188" progId="Visio.Drawing.11">
                  <p:embed/>
                </p:oleObj>
              </mc:Choice>
              <mc:Fallback>
                <p:oleObj name="Visio" r:id="rId4" imgW="4452699" imgH="1247188" progId="Visio.Drawing.1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028950"/>
                        <a:ext cx="5832475" cy="1631950"/>
                      </a:xfrm>
                      <a:prstGeom prst="rect">
                        <a:avLst/>
                      </a:prstGeom>
                      <a:noFill/>
                      <a:extLst>
                        <a:ext uri="{909E8E84-426E-40DD-AFC4-6F175D3DCCD1}">
                          <a14:hiddenFill xmlns:a14="http://schemas.microsoft.com/office/drawing/2010/main">
                            <a:solidFill>
                              <a:srgbClr val="6699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9"/>
          <p:cNvSpPr>
            <a:spLocks noGrp="1" noChangeArrowheads="1"/>
          </p:cNvSpPr>
          <p:nvPr>
            <p:ph type="title" idx="4294967295"/>
          </p:nvPr>
        </p:nvSpPr>
        <p:spPr>
          <a:xfrm>
            <a:off x="468313" y="862013"/>
            <a:ext cx="5808662" cy="485775"/>
          </a:xfrm>
        </p:spPr>
        <p:txBody>
          <a:bodyPr anchor="b"/>
          <a:lstStyle/>
          <a:p>
            <a:pPr algn="l"/>
            <a:r>
              <a:rPr lang="zh-CN" altLang="en-US" sz="2400" smtClean="0">
                <a:solidFill>
                  <a:srgbClr val="007D7A"/>
                </a:solidFill>
                <a:latin typeface="Times New Roman" pitchFamily="18" charset="0"/>
                <a:ea typeface="微软雅黑" pitchFamily="34" charset="-122"/>
                <a:cs typeface="Times New Roman" pitchFamily="18" charset="0"/>
              </a:rPr>
              <a:t>多模光纤与单模光纤</a:t>
            </a:r>
          </a:p>
        </p:txBody>
      </p:sp>
      <p:grpSp>
        <p:nvGrpSpPr>
          <p:cNvPr id="196610" name="Group 53"/>
          <p:cNvGrpSpPr>
            <a:grpSpLocks/>
          </p:cNvGrpSpPr>
          <p:nvPr/>
        </p:nvGrpSpPr>
        <p:grpSpPr bwMode="auto">
          <a:xfrm>
            <a:off x="250825" y="2484438"/>
            <a:ext cx="6256338" cy="2320925"/>
            <a:chOff x="38" y="909"/>
            <a:chExt cx="5805" cy="1856"/>
          </a:xfrm>
        </p:grpSpPr>
        <p:grpSp>
          <p:nvGrpSpPr>
            <p:cNvPr id="196612" name="Group 2"/>
            <p:cNvGrpSpPr>
              <a:grpSpLocks/>
            </p:cNvGrpSpPr>
            <p:nvPr/>
          </p:nvGrpSpPr>
          <p:grpSpPr bwMode="auto">
            <a:xfrm>
              <a:off x="48" y="2032"/>
              <a:ext cx="5795" cy="733"/>
              <a:chOff x="48" y="2709"/>
              <a:chExt cx="5795" cy="977"/>
            </a:xfrm>
          </p:grpSpPr>
          <p:grpSp>
            <p:nvGrpSpPr>
              <p:cNvPr id="196636" name="Group 3"/>
              <p:cNvGrpSpPr>
                <a:grpSpLocks/>
              </p:cNvGrpSpPr>
              <p:nvPr/>
            </p:nvGrpSpPr>
            <p:grpSpPr bwMode="auto">
              <a:xfrm>
                <a:off x="682" y="3158"/>
                <a:ext cx="4476" cy="528"/>
                <a:chOff x="682" y="3072"/>
                <a:chExt cx="4476" cy="528"/>
              </a:xfrm>
            </p:grpSpPr>
            <p:sp>
              <p:nvSpPr>
                <p:cNvPr id="196653" name="Rectangle 4"/>
                <p:cNvSpPr>
                  <a:spLocks noChangeArrowheads="1"/>
                </p:cNvSpPr>
                <p:nvPr/>
              </p:nvSpPr>
              <p:spPr bwMode="auto">
                <a:xfrm>
                  <a:off x="768" y="3168"/>
                  <a:ext cx="4320" cy="336"/>
                </a:xfrm>
                <a:prstGeom prst="rect">
                  <a:avLst/>
                </a:prstGeom>
                <a:solidFill>
                  <a:srgbClr val="EAEAEA"/>
                </a:solidFill>
                <a:ln w="12700">
                  <a:no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grpSp>
              <p:nvGrpSpPr>
                <p:cNvPr id="196654" name="Group 5"/>
                <p:cNvGrpSpPr>
                  <a:grpSpLocks/>
                </p:cNvGrpSpPr>
                <p:nvPr/>
              </p:nvGrpSpPr>
              <p:grpSpPr bwMode="auto">
                <a:xfrm>
                  <a:off x="682" y="3072"/>
                  <a:ext cx="4476" cy="528"/>
                  <a:chOff x="682" y="3072"/>
                  <a:chExt cx="4476" cy="528"/>
                </a:xfrm>
              </p:grpSpPr>
              <p:sp>
                <p:nvSpPr>
                  <p:cNvPr id="196655" name="Rectangle 6"/>
                  <p:cNvSpPr>
                    <a:spLocks noChangeArrowheads="1"/>
                  </p:cNvSpPr>
                  <p:nvPr/>
                </p:nvSpPr>
                <p:spPr bwMode="auto">
                  <a:xfrm>
                    <a:off x="768" y="3072"/>
                    <a:ext cx="4320" cy="240"/>
                  </a:xfrm>
                  <a:prstGeom prst="rect">
                    <a:avLst/>
                  </a:prstGeom>
                  <a:solidFill>
                    <a:srgbClr val="EAEAEA"/>
                  </a:solidFill>
                  <a:ln w="12700">
                    <a:no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sp>
                <p:nvSpPr>
                  <p:cNvPr id="196656" name="Rectangle 7"/>
                  <p:cNvSpPr>
                    <a:spLocks noChangeArrowheads="1"/>
                  </p:cNvSpPr>
                  <p:nvPr/>
                </p:nvSpPr>
                <p:spPr bwMode="auto">
                  <a:xfrm>
                    <a:off x="768" y="3360"/>
                    <a:ext cx="4320" cy="240"/>
                  </a:xfrm>
                  <a:prstGeom prst="rect">
                    <a:avLst/>
                  </a:prstGeom>
                  <a:solidFill>
                    <a:srgbClr val="EAEAEA"/>
                  </a:solidFill>
                  <a:ln w="12700">
                    <a:no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sp>
                <p:nvSpPr>
                  <p:cNvPr id="196657" name="Line 8"/>
                  <p:cNvSpPr>
                    <a:spLocks noChangeShapeType="1"/>
                  </p:cNvSpPr>
                  <p:nvPr/>
                </p:nvSpPr>
                <p:spPr bwMode="auto">
                  <a:xfrm>
                    <a:off x="768" y="3072"/>
                    <a:ext cx="4320" cy="0"/>
                  </a:xfrm>
                  <a:prstGeom prst="line">
                    <a:avLst/>
                  </a:prstGeom>
                  <a:noFill/>
                  <a:ln w="9525">
                    <a:solidFill>
                      <a:schemeClr val="tx1"/>
                    </a:solidFill>
                    <a:round/>
                    <a:headEnd/>
                    <a:tailEnd/>
                  </a:ln>
                </p:spPr>
                <p:txBody>
                  <a:bodyPr wrap="none"/>
                  <a:lstStyle/>
                  <a:p>
                    <a:endParaRPr lang="zh-CN" altLang="en-US"/>
                  </a:p>
                </p:txBody>
              </p:sp>
              <p:sp>
                <p:nvSpPr>
                  <p:cNvPr id="196658" name="Line 9"/>
                  <p:cNvSpPr>
                    <a:spLocks noChangeShapeType="1"/>
                  </p:cNvSpPr>
                  <p:nvPr/>
                </p:nvSpPr>
                <p:spPr bwMode="auto">
                  <a:xfrm>
                    <a:off x="768" y="3312"/>
                    <a:ext cx="4320" cy="0"/>
                  </a:xfrm>
                  <a:prstGeom prst="line">
                    <a:avLst/>
                  </a:prstGeom>
                  <a:noFill/>
                  <a:ln w="9525">
                    <a:solidFill>
                      <a:schemeClr val="tx1"/>
                    </a:solidFill>
                    <a:round/>
                    <a:headEnd/>
                    <a:tailEnd/>
                  </a:ln>
                </p:spPr>
                <p:txBody>
                  <a:bodyPr wrap="none"/>
                  <a:lstStyle/>
                  <a:p>
                    <a:endParaRPr lang="zh-CN" altLang="en-US"/>
                  </a:p>
                </p:txBody>
              </p:sp>
              <p:sp>
                <p:nvSpPr>
                  <p:cNvPr id="196659" name="Line 10"/>
                  <p:cNvSpPr>
                    <a:spLocks noChangeShapeType="1"/>
                  </p:cNvSpPr>
                  <p:nvPr/>
                </p:nvSpPr>
                <p:spPr bwMode="auto">
                  <a:xfrm>
                    <a:off x="768" y="3360"/>
                    <a:ext cx="4320" cy="0"/>
                  </a:xfrm>
                  <a:prstGeom prst="line">
                    <a:avLst/>
                  </a:prstGeom>
                  <a:noFill/>
                  <a:ln w="9525">
                    <a:solidFill>
                      <a:schemeClr val="tx1"/>
                    </a:solidFill>
                    <a:round/>
                    <a:headEnd/>
                    <a:tailEnd/>
                  </a:ln>
                </p:spPr>
                <p:txBody>
                  <a:bodyPr wrap="none"/>
                  <a:lstStyle/>
                  <a:p>
                    <a:endParaRPr lang="zh-CN" altLang="en-US"/>
                  </a:p>
                </p:txBody>
              </p:sp>
              <p:sp>
                <p:nvSpPr>
                  <p:cNvPr id="196660" name="Line 11"/>
                  <p:cNvSpPr>
                    <a:spLocks noChangeShapeType="1"/>
                  </p:cNvSpPr>
                  <p:nvPr/>
                </p:nvSpPr>
                <p:spPr bwMode="auto">
                  <a:xfrm>
                    <a:off x="768" y="3600"/>
                    <a:ext cx="4320" cy="0"/>
                  </a:xfrm>
                  <a:prstGeom prst="line">
                    <a:avLst/>
                  </a:prstGeom>
                  <a:noFill/>
                  <a:ln w="9525">
                    <a:solidFill>
                      <a:schemeClr val="tx1"/>
                    </a:solidFill>
                    <a:round/>
                    <a:headEnd/>
                    <a:tailEnd/>
                  </a:ln>
                </p:spPr>
                <p:txBody>
                  <a:bodyPr wrap="none"/>
                  <a:lstStyle/>
                  <a:p>
                    <a:endParaRPr lang="zh-CN" altLang="en-US"/>
                  </a:p>
                </p:txBody>
              </p:sp>
              <p:sp>
                <p:nvSpPr>
                  <p:cNvPr id="196661" name="Line 12"/>
                  <p:cNvSpPr>
                    <a:spLocks noChangeShapeType="1"/>
                  </p:cNvSpPr>
                  <p:nvPr/>
                </p:nvSpPr>
                <p:spPr bwMode="auto">
                  <a:xfrm>
                    <a:off x="682" y="3333"/>
                    <a:ext cx="4476" cy="3"/>
                  </a:xfrm>
                  <a:prstGeom prst="line">
                    <a:avLst/>
                  </a:prstGeom>
                  <a:noFill/>
                  <a:ln w="9525">
                    <a:solidFill>
                      <a:schemeClr val="tx1"/>
                    </a:solidFill>
                    <a:prstDash val="lgDashDot"/>
                    <a:round/>
                    <a:headEnd/>
                    <a:tailEnd/>
                  </a:ln>
                </p:spPr>
                <p:txBody>
                  <a:bodyPr wrap="none"/>
                  <a:lstStyle/>
                  <a:p>
                    <a:endParaRPr lang="zh-CN" altLang="en-US"/>
                  </a:p>
                </p:txBody>
              </p:sp>
            </p:grpSp>
          </p:grpSp>
          <p:grpSp>
            <p:nvGrpSpPr>
              <p:cNvPr id="196637" name="Group 13"/>
              <p:cNvGrpSpPr>
                <a:grpSpLocks/>
              </p:cNvGrpSpPr>
              <p:nvPr/>
            </p:nvGrpSpPr>
            <p:grpSpPr bwMode="auto">
              <a:xfrm>
                <a:off x="48" y="2840"/>
                <a:ext cx="5795" cy="818"/>
                <a:chOff x="48" y="2930"/>
                <a:chExt cx="5795" cy="818"/>
              </a:xfrm>
            </p:grpSpPr>
            <p:grpSp>
              <p:nvGrpSpPr>
                <p:cNvPr id="196639" name="Group 14"/>
                <p:cNvGrpSpPr>
                  <a:grpSpLocks/>
                </p:cNvGrpSpPr>
                <p:nvPr/>
              </p:nvGrpSpPr>
              <p:grpSpPr bwMode="auto">
                <a:xfrm>
                  <a:off x="48" y="2930"/>
                  <a:ext cx="830" cy="818"/>
                  <a:chOff x="48" y="2930"/>
                  <a:chExt cx="830" cy="818"/>
                </a:xfrm>
              </p:grpSpPr>
              <p:grpSp>
                <p:nvGrpSpPr>
                  <p:cNvPr id="196647" name="Group 15"/>
                  <p:cNvGrpSpPr>
                    <a:grpSpLocks/>
                  </p:cNvGrpSpPr>
                  <p:nvPr/>
                </p:nvGrpSpPr>
                <p:grpSpPr bwMode="auto">
                  <a:xfrm>
                    <a:off x="158" y="3220"/>
                    <a:ext cx="480" cy="528"/>
                    <a:chOff x="240" y="2448"/>
                    <a:chExt cx="480" cy="528"/>
                  </a:xfrm>
                </p:grpSpPr>
                <p:grpSp>
                  <p:nvGrpSpPr>
                    <p:cNvPr id="196649" name="Group 16"/>
                    <p:cNvGrpSpPr>
                      <a:grpSpLocks/>
                    </p:cNvGrpSpPr>
                    <p:nvPr/>
                  </p:nvGrpSpPr>
                  <p:grpSpPr bwMode="auto">
                    <a:xfrm>
                      <a:off x="240" y="2448"/>
                      <a:ext cx="480" cy="528"/>
                      <a:chOff x="240" y="2448"/>
                      <a:chExt cx="672" cy="672"/>
                    </a:xfrm>
                  </p:grpSpPr>
                  <p:sp>
                    <p:nvSpPr>
                      <p:cNvPr id="196651" name="Rectangle 17"/>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sp>
                    <p:nvSpPr>
                      <p:cNvPr id="196652" name="Line 18"/>
                      <p:cNvSpPr>
                        <a:spLocks noChangeShapeType="1"/>
                      </p:cNvSpPr>
                      <p:nvPr/>
                    </p:nvSpPr>
                    <p:spPr bwMode="auto">
                      <a:xfrm>
                        <a:off x="576" y="2448"/>
                        <a:ext cx="0" cy="672"/>
                      </a:xfrm>
                      <a:prstGeom prst="line">
                        <a:avLst/>
                      </a:prstGeom>
                      <a:noFill/>
                      <a:ln w="6350">
                        <a:solidFill>
                          <a:srgbClr val="333399"/>
                        </a:solidFill>
                        <a:round/>
                        <a:headEnd/>
                        <a:tailEnd/>
                      </a:ln>
                    </p:spPr>
                    <p:txBody>
                      <a:bodyPr wrap="none"/>
                      <a:lstStyle/>
                      <a:p>
                        <a:endParaRPr lang="zh-CN" altLang="en-US"/>
                      </a:p>
                    </p:txBody>
                  </p:sp>
                </p:grpSp>
                <p:sp>
                  <p:nvSpPr>
                    <p:cNvPr id="196650" name="Freeform 19"/>
                    <p:cNvSpPr>
                      <a:spLocks/>
                    </p:cNvSpPr>
                    <p:nvPr/>
                  </p:nvSpPr>
                  <p:spPr bwMode="auto">
                    <a:xfrm>
                      <a:off x="240" y="2450"/>
                      <a:ext cx="480" cy="526"/>
                    </a:xfrm>
                    <a:custGeom>
                      <a:avLst/>
                      <a:gdLst>
                        <a:gd name="T0" fmla="*/ 0 w 672"/>
                        <a:gd name="T1" fmla="*/ 526 h 670"/>
                        <a:gd name="T2" fmla="*/ 90 w 672"/>
                        <a:gd name="T3" fmla="*/ 500 h 670"/>
                        <a:gd name="T4" fmla="*/ 137 w 672"/>
                        <a:gd name="T5" fmla="*/ 413 h 670"/>
                        <a:gd name="T6" fmla="*/ 171 w 672"/>
                        <a:gd name="T7" fmla="*/ 262 h 670"/>
                        <a:gd name="T8" fmla="*/ 199 w 672"/>
                        <a:gd name="T9" fmla="*/ 109 h 670"/>
                        <a:gd name="T10" fmla="*/ 216 w 672"/>
                        <a:gd name="T11" fmla="*/ 31 h 670"/>
                        <a:gd name="T12" fmla="*/ 242 w 672"/>
                        <a:gd name="T13" fmla="*/ 1 h 670"/>
                        <a:gd name="T14" fmla="*/ 264 w 672"/>
                        <a:gd name="T15" fmla="*/ 27 h 670"/>
                        <a:gd name="T16" fmla="*/ 283 w 672"/>
                        <a:gd name="T17" fmla="*/ 107 h 670"/>
                        <a:gd name="T18" fmla="*/ 309 w 672"/>
                        <a:gd name="T19" fmla="*/ 265 h 670"/>
                        <a:gd name="T20" fmla="*/ 326 w 672"/>
                        <a:gd name="T21" fmla="*/ 359 h 670"/>
                        <a:gd name="T22" fmla="*/ 360 w 672"/>
                        <a:gd name="T23" fmla="*/ 467 h 670"/>
                        <a:gd name="T24" fmla="*/ 409 w 672"/>
                        <a:gd name="T25" fmla="*/ 505 h 670"/>
                        <a:gd name="T26" fmla="*/ 437 w 672"/>
                        <a:gd name="T27" fmla="*/ 514 h 670"/>
                        <a:gd name="T28" fmla="*/ 480 w 672"/>
                        <a:gd name="T29" fmla="*/ 526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670"/>
                        <a:gd name="T47" fmla="*/ 672 w 672"/>
                        <a:gd name="T48" fmla="*/ 670 h 6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a:solidFill>
                        <a:srgbClr val="333399"/>
                      </a:solidFill>
                      <a:round/>
                      <a:headEnd/>
                      <a:tailEnd/>
                    </a:ln>
                  </p:spPr>
                  <p:txBody>
                    <a:bodyPr wrap="none"/>
                    <a:lstStyle/>
                    <a:p>
                      <a:endParaRPr lang="zh-CN" altLang="en-US"/>
                    </a:p>
                  </p:txBody>
                </p:sp>
              </p:grpSp>
              <p:sp>
                <p:nvSpPr>
                  <p:cNvPr id="196648" name="Text Box 20"/>
                  <p:cNvSpPr txBox="1">
                    <a:spLocks noChangeArrowheads="1"/>
                  </p:cNvSpPr>
                  <p:nvPr/>
                </p:nvSpPr>
                <p:spPr bwMode="auto">
                  <a:xfrm>
                    <a:off x="48" y="2930"/>
                    <a:ext cx="830" cy="325"/>
                  </a:xfrm>
                  <a:prstGeom prst="rect">
                    <a:avLst/>
                  </a:prstGeom>
                  <a:noFill/>
                  <a:ln w="9525">
                    <a:noFill/>
                    <a:miter lim="800000"/>
                    <a:headEnd/>
                    <a:tailEnd/>
                  </a:ln>
                </p:spPr>
                <p:txBody>
                  <a:bodyPr wrap="none">
                    <a:spAutoFit/>
                  </a:bodyPr>
                  <a:lstStyle/>
                  <a:p>
                    <a:r>
                      <a:rPr kumimoji="1" lang="zh-CN" altLang="en-US" sz="1400" b="0" u="none">
                        <a:solidFill>
                          <a:srgbClr val="333399"/>
                        </a:solidFill>
                        <a:latin typeface="黑体" pitchFamily="2" charset="-122"/>
                        <a:ea typeface="黑体" pitchFamily="2" charset="-122"/>
                      </a:rPr>
                      <a:t>输入脉冲</a:t>
                    </a:r>
                  </a:p>
                </p:txBody>
              </p:sp>
            </p:grpSp>
            <p:grpSp>
              <p:nvGrpSpPr>
                <p:cNvPr id="196640" name="Group 21"/>
                <p:cNvGrpSpPr>
                  <a:grpSpLocks/>
                </p:cNvGrpSpPr>
                <p:nvPr/>
              </p:nvGrpSpPr>
              <p:grpSpPr bwMode="auto">
                <a:xfrm>
                  <a:off x="5012" y="2947"/>
                  <a:ext cx="831" cy="801"/>
                  <a:chOff x="5012" y="2947"/>
                  <a:chExt cx="831" cy="801"/>
                </a:xfrm>
              </p:grpSpPr>
              <p:sp>
                <p:nvSpPr>
                  <p:cNvPr id="196641" name="Text Box 22"/>
                  <p:cNvSpPr txBox="1">
                    <a:spLocks noChangeArrowheads="1"/>
                  </p:cNvSpPr>
                  <p:nvPr/>
                </p:nvSpPr>
                <p:spPr bwMode="auto">
                  <a:xfrm>
                    <a:off x="5012" y="2947"/>
                    <a:ext cx="831" cy="325"/>
                  </a:xfrm>
                  <a:prstGeom prst="rect">
                    <a:avLst/>
                  </a:prstGeom>
                  <a:noFill/>
                  <a:ln w="9525">
                    <a:noFill/>
                    <a:miter lim="800000"/>
                    <a:headEnd/>
                    <a:tailEnd/>
                  </a:ln>
                </p:spPr>
                <p:txBody>
                  <a:bodyPr wrap="none">
                    <a:spAutoFit/>
                  </a:bodyPr>
                  <a:lstStyle/>
                  <a:p>
                    <a:r>
                      <a:rPr kumimoji="1" lang="zh-CN" altLang="en-US" sz="1400" b="0" u="none">
                        <a:solidFill>
                          <a:srgbClr val="333399"/>
                        </a:solidFill>
                        <a:latin typeface="黑体" pitchFamily="2" charset="-122"/>
                        <a:ea typeface="黑体" pitchFamily="2" charset="-122"/>
                      </a:rPr>
                      <a:t>输出脉冲</a:t>
                    </a:r>
                  </a:p>
                </p:txBody>
              </p:sp>
              <p:grpSp>
                <p:nvGrpSpPr>
                  <p:cNvPr id="196642" name="Group 23"/>
                  <p:cNvGrpSpPr>
                    <a:grpSpLocks/>
                  </p:cNvGrpSpPr>
                  <p:nvPr/>
                </p:nvGrpSpPr>
                <p:grpSpPr bwMode="auto">
                  <a:xfrm>
                    <a:off x="5148" y="3220"/>
                    <a:ext cx="480" cy="528"/>
                    <a:chOff x="240" y="2448"/>
                    <a:chExt cx="480" cy="528"/>
                  </a:xfrm>
                </p:grpSpPr>
                <p:grpSp>
                  <p:nvGrpSpPr>
                    <p:cNvPr id="196643" name="Group 24"/>
                    <p:cNvGrpSpPr>
                      <a:grpSpLocks/>
                    </p:cNvGrpSpPr>
                    <p:nvPr/>
                  </p:nvGrpSpPr>
                  <p:grpSpPr bwMode="auto">
                    <a:xfrm>
                      <a:off x="240" y="2448"/>
                      <a:ext cx="480" cy="528"/>
                      <a:chOff x="240" y="2448"/>
                      <a:chExt cx="672" cy="672"/>
                    </a:xfrm>
                  </p:grpSpPr>
                  <p:sp>
                    <p:nvSpPr>
                      <p:cNvPr id="196645" name="Rectangle 25"/>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sp>
                    <p:nvSpPr>
                      <p:cNvPr id="196646" name="Line 26"/>
                      <p:cNvSpPr>
                        <a:spLocks noChangeShapeType="1"/>
                      </p:cNvSpPr>
                      <p:nvPr/>
                    </p:nvSpPr>
                    <p:spPr bwMode="auto">
                      <a:xfrm>
                        <a:off x="576" y="2448"/>
                        <a:ext cx="0" cy="672"/>
                      </a:xfrm>
                      <a:prstGeom prst="line">
                        <a:avLst/>
                      </a:prstGeom>
                      <a:noFill/>
                      <a:ln w="6350">
                        <a:solidFill>
                          <a:srgbClr val="333399"/>
                        </a:solidFill>
                        <a:round/>
                        <a:headEnd/>
                        <a:tailEnd/>
                      </a:ln>
                    </p:spPr>
                    <p:txBody>
                      <a:bodyPr wrap="none"/>
                      <a:lstStyle/>
                      <a:p>
                        <a:endParaRPr lang="zh-CN" altLang="en-US"/>
                      </a:p>
                    </p:txBody>
                  </p:sp>
                </p:grpSp>
                <p:sp>
                  <p:nvSpPr>
                    <p:cNvPr id="196644" name="Freeform 27"/>
                    <p:cNvSpPr>
                      <a:spLocks/>
                    </p:cNvSpPr>
                    <p:nvPr/>
                  </p:nvSpPr>
                  <p:spPr bwMode="auto">
                    <a:xfrm>
                      <a:off x="240" y="2450"/>
                      <a:ext cx="480" cy="526"/>
                    </a:xfrm>
                    <a:custGeom>
                      <a:avLst/>
                      <a:gdLst>
                        <a:gd name="T0" fmla="*/ 0 w 672"/>
                        <a:gd name="T1" fmla="*/ 526 h 670"/>
                        <a:gd name="T2" fmla="*/ 90 w 672"/>
                        <a:gd name="T3" fmla="*/ 500 h 670"/>
                        <a:gd name="T4" fmla="*/ 137 w 672"/>
                        <a:gd name="T5" fmla="*/ 413 h 670"/>
                        <a:gd name="T6" fmla="*/ 171 w 672"/>
                        <a:gd name="T7" fmla="*/ 262 h 670"/>
                        <a:gd name="T8" fmla="*/ 199 w 672"/>
                        <a:gd name="T9" fmla="*/ 109 h 670"/>
                        <a:gd name="T10" fmla="*/ 216 w 672"/>
                        <a:gd name="T11" fmla="*/ 31 h 670"/>
                        <a:gd name="T12" fmla="*/ 242 w 672"/>
                        <a:gd name="T13" fmla="*/ 1 h 670"/>
                        <a:gd name="T14" fmla="*/ 264 w 672"/>
                        <a:gd name="T15" fmla="*/ 27 h 670"/>
                        <a:gd name="T16" fmla="*/ 283 w 672"/>
                        <a:gd name="T17" fmla="*/ 107 h 670"/>
                        <a:gd name="T18" fmla="*/ 309 w 672"/>
                        <a:gd name="T19" fmla="*/ 265 h 670"/>
                        <a:gd name="T20" fmla="*/ 326 w 672"/>
                        <a:gd name="T21" fmla="*/ 359 h 670"/>
                        <a:gd name="T22" fmla="*/ 360 w 672"/>
                        <a:gd name="T23" fmla="*/ 467 h 670"/>
                        <a:gd name="T24" fmla="*/ 409 w 672"/>
                        <a:gd name="T25" fmla="*/ 505 h 670"/>
                        <a:gd name="T26" fmla="*/ 437 w 672"/>
                        <a:gd name="T27" fmla="*/ 514 h 670"/>
                        <a:gd name="T28" fmla="*/ 480 w 672"/>
                        <a:gd name="T29" fmla="*/ 526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670"/>
                        <a:gd name="T47" fmla="*/ 672 w 672"/>
                        <a:gd name="T48" fmla="*/ 670 h 6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a:solidFill>
                        <a:srgbClr val="333399"/>
                      </a:solidFill>
                      <a:round/>
                      <a:headEnd/>
                      <a:tailEnd/>
                    </a:ln>
                  </p:spPr>
                  <p:txBody>
                    <a:bodyPr wrap="none"/>
                    <a:lstStyle/>
                    <a:p>
                      <a:endParaRPr lang="zh-CN" altLang="en-US"/>
                    </a:p>
                  </p:txBody>
                </p:sp>
              </p:grpSp>
            </p:grpSp>
          </p:grpSp>
          <p:sp>
            <p:nvSpPr>
              <p:cNvPr id="196638" name="Text Box 28"/>
              <p:cNvSpPr txBox="1">
                <a:spLocks noChangeArrowheads="1"/>
              </p:cNvSpPr>
              <p:nvPr/>
            </p:nvSpPr>
            <p:spPr bwMode="auto">
              <a:xfrm>
                <a:off x="2381" y="2709"/>
                <a:ext cx="1303" cy="488"/>
              </a:xfrm>
              <a:prstGeom prst="rect">
                <a:avLst/>
              </a:prstGeom>
              <a:noFill/>
              <a:ln w="9525">
                <a:noFill/>
                <a:miter lim="800000"/>
                <a:headEnd/>
                <a:tailEnd/>
              </a:ln>
            </p:spPr>
            <p:txBody>
              <a:bodyPr wrap="none">
                <a:spAutoFit/>
              </a:bodyPr>
              <a:lstStyle/>
              <a:p>
                <a:r>
                  <a:rPr lang="zh-CN" altLang="en-US" sz="2400" b="0" u="none">
                    <a:solidFill>
                      <a:srgbClr val="333399"/>
                    </a:solidFill>
                    <a:latin typeface="Tahoma" pitchFamily="34" charset="0"/>
                    <a:ea typeface="黑体" pitchFamily="2" charset="-122"/>
                  </a:rPr>
                  <a:t>单模光纤</a:t>
                </a:r>
              </a:p>
            </p:txBody>
          </p:sp>
        </p:grpSp>
        <p:sp>
          <p:nvSpPr>
            <p:cNvPr id="196613" name="Freeform 30"/>
            <p:cNvSpPr>
              <a:spLocks/>
            </p:cNvSpPr>
            <p:nvPr/>
          </p:nvSpPr>
          <p:spPr bwMode="auto">
            <a:xfrm>
              <a:off x="816" y="1430"/>
              <a:ext cx="4260" cy="252"/>
            </a:xfrm>
            <a:custGeom>
              <a:avLst/>
              <a:gdLst>
                <a:gd name="T0" fmla="*/ 0 w 4260"/>
                <a:gd name="T1" fmla="*/ 113 h 336"/>
                <a:gd name="T2" fmla="*/ 666 w 4260"/>
                <a:gd name="T3" fmla="*/ 0 h 336"/>
                <a:gd name="T4" fmla="*/ 2310 w 4260"/>
                <a:gd name="T5" fmla="*/ 252 h 336"/>
                <a:gd name="T6" fmla="*/ 3936 w 4260"/>
                <a:gd name="T7" fmla="*/ 0 h 336"/>
                <a:gd name="T8" fmla="*/ 4260 w 4260"/>
                <a:gd name="T9" fmla="*/ 54 h 336"/>
                <a:gd name="T10" fmla="*/ 0 60000 65536"/>
                <a:gd name="T11" fmla="*/ 0 60000 65536"/>
                <a:gd name="T12" fmla="*/ 0 60000 65536"/>
                <a:gd name="T13" fmla="*/ 0 60000 65536"/>
                <a:gd name="T14" fmla="*/ 0 60000 65536"/>
                <a:gd name="T15" fmla="*/ 0 w 4260"/>
                <a:gd name="T16" fmla="*/ 0 h 336"/>
                <a:gd name="T17" fmla="*/ 4260 w 4260"/>
                <a:gd name="T18" fmla="*/ 336 h 336"/>
              </a:gdLst>
              <a:ahLst/>
              <a:cxnLst>
                <a:cxn ang="T10">
                  <a:pos x="T0" y="T1"/>
                </a:cxn>
                <a:cxn ang="T11">
                  <a:pos x="T2" y="T3"/>
                </a:cxn>
                <a:cxn ang="T12">
                  <a:pos x="T4" y="T5"/>
                </a:cxn>
                <a:cxn ang="T13">
                  <a:pos x="T6" y="T7"/>
                </a:cxn>
                <a:cxn ang="T14">
                  <a:pos x="T8" y="T9"/>
                </a:cxn>
              </a:cxnLst>
              <a:rect l="T15" t="T16" r="T17" b="T18"/>
              <a:pathLst>
                <a:path w="4260" h="336">
                  <a:moveTo>
                    <a:pt x="0" y="150"/>
                  </a:moveTo>
                  <a:lnTo>
                    <a:pt x="666" y="0"/>
                  </a:lnTo>
                  <a:lnTo>
                    <a:pt x="2310" y="336"/>
                  </a:lnTo>
                  <a:lnTo>
                    <a:pt x="3936" y="0"/>
                  </a:lnTo>
                  <a:lnTo>
                    <a:pt x="4260" y="72"/>
                  </a:lnTo>
                </a:path>
              </a:pathLst>
            </a:custGeom>
            <a:noFill/>
            <a:ln w="38100">
              <a:solidFill>
                <a:srgbClr val="339933"/>
              </a:solidFill>
              <a:round/>
              <a:headEnd/>
              <a:tailEnd type="triangle" w="sm" len="med"/>
            </a:ln>
          </p:spPr>
          <p:txBody>
            <a:bodyPr/>
            <a:lstStyle/>
            <a:p>
              <a:endParaRPr lang="zh-CN" altLang="en-US"/>
            </a:p>
          </p:txBody>
        </p:sp>
        <p:sp>
          <p:nvSpPr>
            <p:cNvPr id="196614" name="Rectangle 31"/>
            <p:cNvSpPr>
              <a:spLocks noChangeArrowheads="1"/>
            </p:cNvSpPr>
            <p:nvPr/>
          </p:nvSpPr>
          <p:spPr bwMode="auto">
            <a:xfrm>
              <a:off x="748" y="1254"/>
              <a:ext cx="4320" cy="180"/>
            </a:xfrm>
            <a:prstGeom prst="rect">
              <a:avLst/>
            </a:prstGeom>
            <a:solidFill>
              <a:srgbClr val="EAEAEA"/>
            </a:solidFill>
            <a:ln w="12700">
              <a:no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sp>
          <p:nvSpPr>
            <p:cNvPr id="196615" name="Rectangle 32"/>
            <p:cNvSpPr>
              <a:spLocks noChangeArrowheads="1"/>
            </p:cNvSpPr>
            <p:nvPr/>
          </p:nvSpPr>
          <p:spPr bwMode="auto">
            <a:xfrm>
              <a:off x="758" y="1686"/>
              <a:ext cx="4320" cy="180"/>
            </a:xfrm>
            <a:prstGeom prst="rect">
              <a:avLst/>
            </a:prstGeom>
            <a:solidFill>
              <a:srgbClr val="EAEAEA"/>
            </a:solidFill>
            <a:ln w="12700">
              <a:no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grpSp>
          <p:nvGrpSpPr>
            <p:cNvPr id="196616" name="Group 33"/>
            <p:cNvGrpSpPr>
              <a:grpSpLocks/>
            </p:cNvGrpSpPr>
            <p:nvPr/>
          </p:nvGrpSpPr>
          <p:grpSpPr bwMode="auto">
            <a:xfrm>
              <a:off x="758" y="1254"/>
              <a:ext cx="4320" cy="612"/>
              <a:chOff x="912" y="912"/>
              <a:chExt cx="4608" cy="816"/>
            </a:xfrm>
          </p:grpSpPr>
          <p:sp>
            <p:nvSpPr>
              <p:cNvPr id="196632" name="Line 34"/>
              <p:cNvSpPr>
                <a:spLocks noChangeShapeType="1"/>
              </p:cNvSpPr>
              <p:nvPr/>
            </p:nvSpPr>
            <p:spPr bwMode="auto">
              <a:xfrm>
                <a:off x="912" y="912"/>
                <a:ext cx="4608" cy="0"/>
              </a:xfrm>
              <a:prstGeom prst="line">
                <a:avLst/>
              </a:prstGeom>
              <a:noFill/>
              <a:ln w="9525">
                <a:solidFill>
                  <a:schemeClr val="tx1"/>
                </a:solidFill>
                <a:round/>
                <a:headEnd/>
                <a:tailEnd/>
              </a:ln>
            </p:spPr>
            <p:txBody>
              <a:bodyPr wrap="none"/>
              <a:lstStyle/>
              <a:p>
                <a:endParaRPr lang="zh-CN" altLang="en-US"/>
              </a:p>
            </p:txBody>
          </p:sp>
          <p:sp>
            <p:nvSpPr>
              <p:cNvPr id="196633" name="Line 35"/>
              <p:cNvSpPr>
                <a:spLocks noChangeShapeType="1"/>
              </p:cNvSpPr>
              <p:nvPr/>
            </p:nvSpPr>
            <p:spPr bwMode="auto">
              <a:xfrm>
                <a:off x="912" y="1152"/>
                <a:ext cx="4608" cy="0"/>
              </a:xfrm>
              <a:prstGeom prst="line">
                <a:avLst/>
              </a:prstGeom>
              <a:noFill/>
              <a:ln w="9525">
                <a:solidFill>
                  <a:schemeClr val="tx1"/>
                </a:solidFill>
                <a:round/>
                <a:headEnd/>
                <a:tailEnd/>
              </a:ln>
            </p:spPr>
            <p:txBody>
              <a:bodyPr wrap="none"/>
              <a:lstStyle/>
              <a:p>
                <a:endParaRPr lang="zh-CN" altLang="en-US"/>
              </a:p>
            </p:txBody>
          </p:sp>
          <p:sp>
            <p:nvSpPr>
              <p:cNvPr id="196634" name="Line 36"/>
              <p:cNvSpPr>
                <a:spLocks noChangeShapeType="1"/>
              </p:cNvSpPr>
              <p:nvPr/>
            </p:nvSpPr>
            <p:spPr bwMode="auto">
              <a:xfrm>
                <a:off x="912" y="1488"/>
                <a:ext cx="4608" cy="0"/>
              </a:xfrm>
              <a:prstGeom prst="line">
                <a:avLst/>
              </a:prstGeom>
              <a:noFill/>
              <a:ln w="9525">
                <a:solidFill>
                  <a:schemeClr val="tx1"/>
                </a:solidFill>
                <a:round/>
                <a:headEnd/>
                <a:tailEnd/>
              </a:ln>
            </p:spPr>
            <p:txBody>
              <a:bodyPr wrap="none"/>
              <a:lstStyle/>
              <a:p>
                <a:endParaRPr lang="zh-CN" altLang="en-US"/>
              </a:p>
            </p:txBody>
          </p:sp>
          <p:sp>
            <p:nvSpPr>
              <p:cNvPr id="196635" name="Line 37"/>
              <p:cNvSpPr>
                <a:spLocks noChangeShapeType="1"/>
              </p:cNvSpPr>
              <p:nvPr/>
            </p:nvSpPr>
            <p:spPr bwMode="auto">
              <a:xfrm>
                <a:off x="912" y="1728"/>
                <a:ext cx="4608" cy="0"/>
              </a:xfrm>
              <a:prstGeom prst="line">
                <a:avLst/>
              </a:prstGeom>
              <a:noFill/>
              <a:ln w="9525">
                <a:solidFill>
                  <a:schemeClr val="tx1"/>
                </a:solidFill>
                <a:round/>
                <a:headEnd/>
                <a:tailEnd/>
              </a:ln>
            </p:spPr>
            <p:txBody>
              <a:bodyPr wrap="none"/>
              <a:lstStyle/>
              <a:p>
                <a:endParaRPr lang="zh-CN" altLang="en-US"/>
              </a:p>
            </p:txBody>
          </p:sp>
        </p:grpSp>
        <p:sp>
          <p:nvSpPr>
            <p:cNvPr id="196617" name="Line 38"/>
            <p:cNvSpPr>
              <a:spLocks noChangeShapeType="1"/>
            </p:cNvSpPr>
            <p:nvPr/>
          </p:nvSpPr>
          <p:spPr bwMode="auto">
            <a:xfrm>
              <a:off x="672" y="1557"/>
              <a:ext cx="4476" cy="3"/>
            </a:xfrm>
            <a:prstGeom prst="line">
              <a:avLst/>
            </a:prstGeom>
            <a:noFill/>
            <a:ln w="9525">
              <a:solidFill>
                <a:schemeClr val="tx1"/>
              </a:solidFill>
              <a:prstDash val="lgDashDot"/>
              <a:round/>
              <a:headEnd/>
              <a:tailEnd/>
            </a:ln>
          </p:spPr>
          <p:txBody>
            <a:bodyPr wrap="none"/>
            <a:lstStyle/>
            <a:p>
              <a:endParaRPr lang="zh-CN" altLang="en-US"/>
            </a:p>
          </p:txBody>
        </p:sp>
        <p:grpSp>
          <p:nvGrpSpPr>
            <p:cNvPr id="196618" name="Group 39"/>
            <p:cNvGrpSpPr>
              <a:grpSpLocks/>
            </p:cNvGrpSpPr>
            <p:nvPr/>
          </p:nvGrpSpPr>
          <p:grpSpPr bwMode="auto">
            <a:xfrm>
              <a:off x="38" y="1144"/>
              <a:ext cx="5805" cy="614"/>
              <a:chOff x="38" y="1288"/>
              <a:chExt cx="5805" cy="818"/>
            </a:xfrm>
          </p:grpSpPr>
          <p:grpSp>
            <p:nvGrpSpPr>
              <p:cNvPr id="196622" name="Group 40"/>
              <p:cNvGrpSpPr>
                <a:grpSpLocks/>
              </p:cNvGrpSpPr>
              <p:nvPr/>
            </p:nvGrpSpPr>
            <p:grpSpPr bwMode="auto">
              <a:xfrm>
                <a:off x="38" y="1288"/>
                <a:ext cx="831" cy="818"/>
                <a:chOff x="38" y="1288"/>
                <a:chExt cx="831" cy="818"/>
              </a:xfrm>
            </p:grpSpPr>
            <p:sp>
              <p:nvSpPr>
                <p:cNvPr id="196628" name="Rectangle 41"/>
                <p:cNvSpPr>
                  <a:spLocks noChangeArrowheads="1"/>
                </p:cNvSpPr>
                <p:nvPr/>
              </p:nvSpPr>
              <p:spPr bwMode="auto">
                <a:xfrm>
                  <a:off x="177" y="1578"/>
                  <a:ext cx="480" cy="528"/>
                </a:xfrm>
                <a:prstGeom prst="rect">
                  <a:avLst/>
                </a:prstGeom>
                <a:solidFill>
                  <a:srgbClr val="FFFFFF"/>
                </a:solidFill>
                <a:ln w="9525">
                  <a:solidFill>
                    <a:srgbClr val="333399"/>
                  </a:solid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sp>
              <p:nvSpPr>
                <p:cNvPr id="196629" name="Line 42"/>
                <p:cNvSpPr>
                  <a:spLocks noChangeShapeType="1"/>
                </p:cNvSpPr>
                <p:nvPr/>
              </p:nvSpPr>
              <p:spPr bwMode="auto">
                <a:xfrm>
                  <a:off x="417" y="1578"/>
                  <a:ext cx="0" cy="528"/>
                </a:xfrm>
                <a:prstGeom prst="line">
                  <a:avLst/>
                </a:prstGeom>
                <a:noFill/>
                <a:ln w="6350">
                  <a:solidFill>
                    <a:srgbClr val="333399"/>
                  </a:solidFill>
                  <a:round/>
                  <a:headEnd/>
                  <a:tailEnd/>
                </a:ln>
              </p:spPr>
              <p:txBody>
                <a:bodyPr wrap="none"/>
                <a:lstStyle/>
                <a:p>
                  <a:endParaRPr lang="zh-CN" altLang="en-US"/>
                </a:p>
              </p:txBody>
            </p:sp>
            <p:sp>
              <p:nvSpPr>
                <p:cNvPr id="196630" name="Freeform 43"/>
                <p:cNvSpPr>
                  <a:spLocks/>
                </p:cNvSpPr>
                <p:nvPr/>
              </p:nvSpPr>
              <p:spPr bwMode="auto">
                <a:xfrm>
                  <a:off x="177" y="1580"/>
                  <a:ext cx="480" cy="526"/>
                </a:xfrm>
                <a:custGeom>
                  <a:avLst/>
                  <a:gdLst>
                    <a:gd name="T0" fmla="*/ 0 w 672"/>
                    <a:gd name="T1" fmla="*/ 526 h 670"/>
                    <a:gd name="T2" fmla="*/ 90 w 672"/>
                    <a:gd name="T3" fmla="*/ 500 h 670"/>
                    <a:gd name="T4" fmla="*/ 137 w 672"/>
                    <a:gd name="T5" fmla="*/ 413 h 670"/>
                    <a:gd name="T6" fmla="*/ 171 w 672"/>
                    <a:gd name="T7" fmla="*/ 262 h 670"/>
                    <a:gd name="T8" fmla="*/ 199 w 672"/>
                    <a:gd name="T9" fmla="*/ 109 h 670"/>
                    <a:gd name="T10" fmla="*/ 216 w 672"/>
                    <a:gd name="T11" fmla="*/ 31 h 670"/>
                    <a:gd name="T12" fmla="*/ 242 w 672"/>
                    <a:gd name="T13" fmla="*/ 1 h 670"/>
                    <a:gd name="T14" fmla="*/ 264 w 672"/>
                    <a:gd name="T15" fmla="*/ 27 h 670"/>
                    <a:gd name="T16" fmla="*/ 283 w 672"/>
                    <a:gd name="T17" fmla="*/ 107 h 670"/>
                    <a:gd name="T18" fmla="*/ 309 w 672"/>
                    <a:gd name="T19" fmla="*/ 265 h 670"/>
                    <a:gd name="T20" fmla="*/ 326 w 672"/>
                    <a:gd name="T21" fmla="*/ 359 h 670"/>
                    <a:gd name="T22" fmla="*/ 360 w 672"/>
                    <a:gd name="T23" fmla="*/ 467 h 670"/>
                    <a:gd name="T24" fmla="*/ 409 w 672"/>
                    <a:gd name="T25" fmla="*/ 505 h 670"/>
                    <a:gd name="T26" fmla="*/ 437 w 672"/>
                    <a:gd name="T27" fmla="*/ 514 h 670"/>
                    <a:gd name="T28" fmla="*/ 480 w 672"/>
                    <a:gd name="T29" fmla="*/ 526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670"/>
                    <a:gd name="T47" fmla="*/ 672 w 672"/>
                    <a:gd name="T48" fmla="*/ 670 h 6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a:solidFill>
                    <a:srgbClr val="333399"/>
                  </a:solidFill>
                  <a:round/>
                  <a:headEnd/>
                  <a:tailEnd/>
                </a:ln>
              </p:spPr>
              <p:txBody>
                <a:bodyPr wrap="none"/>
                <a:lstStyle/>
                <a:p>
                  <a:endParaRPr lang="zh-CN" altLang="en-US"/>
                </a:p>
              </p:txBody>
            </p:sp>
            <p:sp>
              <p:nvSpPr>
                <p:cNvPr id="196631" name="Text Box 44"/>
                <p:cNvSpPr txBox="1">
                  <a:spLocks noChangeArrowheads="1"/>
                </p:cNvSpPr>
                <p:nvPr/>
              </p:nvSpPr>
              <p:spPr bwMode="auto">
                <a:xfrm>
                  <a:off x="38" y="1288"/>
                  <a:ext cx="831" cy="324"/>
                </a:xfrm>
                <a:prstGeom prst="rect">
                  <a:avLst/>
                </a:prstGeom>
                <a:noFill/>
                <a:ln w="9525">
                  <a:noFill/>
                  <a:miter lim="800000"/>
                  <a:headEnd/>
                  <a:tailEnd/>
                </a:ln>
              </p:spPr>
              <p:txBody>
                <a:bodyPr wrap="none">
                  <a:spAutoFit/>
                </a:bodyPr>
                <a:lstStyle/>
                <a:p>
                  <a:r>
                    <a:rPr kumimoji="1" lang="zh-CN" altLang="en-US" sz="1400" b="0" u="none">
                      <a:solidFill>
                        <a:srgbClr val="333399"/>
                      </a:solidFill>
                      <a:latin typeface="黑体" pitchFamily="2" charset="-122"/>
                      <a:ea typeface="黑体" pitchFamily="2" charset="-122"/>
                    </a:rPr>
                    <a:t>输入脉冲</a:t>
                  </a:r>
                </a:p>
              </p:txBody>
            </p:sp>
          </p:grpSp>
          <p:grpSp>
            <p:nvGrpSpPr>
              <p:cNvPr id="196623" name="Group 45"/>
              <p:cNvGrpSpPr>
                <a:grpSpLocks/>
              </p:cNvGrpSpPr>
              <p:nvPr/>
            </p:nvGrpSpPr>
            <p:grpSpPr bwMode="auto">
              <a:xfrm>
                <a:off x="5012" y="1305"/>
                <a:ext cx="831" cy="801"/>
                <a:chOff x="5012" y="1305"/>
                <a:chExt cx="831" cy="801"/>
              </a:xfrm>
            </p:grpSpPr>
            <p:sp>
              <p:nvSpPr>
                <p:cNvPr id="196624" name="Rectangle 46"/>
                <p:cNvSpPr>
                  <a:spLocks noChangeArrowheads="1"/>
                </p:cNvSpPr>
                <p:nvPr/>
              </p:nvSpPr>
              <p:spPr bwMode="auto">
                <a:xfrm>
                  <a:off x="5110" y="1578"/>
                  <a:ext cx="476" cy="528"/>
                </a:xfrm>
                <a:prstGeom prst="rect">
                  <a:avLst/>
                </a:prstGeom>
                <a:solidFill>
                  <a:srgbClr val="FFFFFF"/>
                </a:solidFill>
                <a:ln w="9525">
                  <a:solidFill>
                    <a:srgbClr val="333399"/>
                  </a:solidFill>
                  <a:miter lim="800000"/>
                  <a:headEnd/>
                  <a:tailEnd/>
                </a:ln>
              </p:spPr>
              <p:txBody>
                <a:bodyPr wrap="none" anchor="ctr"/>
                <a:lstStyle/>
                <a:p>
                  <a:pPr algn="ctr"/>
                  <a:endParaRPr lang="zh-CN" altLang="en-US" sz="1600" b="0" u="none">
                    <a:solidFill>
                      <a:schemeClr val="tx1"/>
                    </a:solidFill>
                    <a:latin typeface="Tahoma" pitchFamily="34" charset="0"/>
                    <a:ea typeface="宋体" charset="-122"/>
                  </a:endParaRPr>
                </a:p>
              </p:txBody>
            </p:sp>
            <p:sp>
              <p:nvSpPr>
                <p:cNvPr id="196625" name="Line 47"/>
                <p:cNvSpPr>
                  <a:spLocks noChangeShapeType="1"/>
                </p:cNvSpPr>
                <p:nvPr/>
              </p:nvSpPr>
              <p:spPr bwMode="auto">
                <a:xfrm>
                  <a:off x="5348" y="1578"/>
                  <a:ext cx="0" cy="528"/>
                </a:xfrm>
                <a:prstGeom prst="line">
                  <a:avLst/>
                </a:prstGeom>
                <a:noFill/>
                <a:ln w="6350">
                  <a:solidFill>
                    <a:srgbClr val="333399"/>
                  </a:solidFill>
                  <a:round/>
                  <a:headEnd/>
                  <a:tailEnd/>
                </a:ln>
              </p:spPr>
              <p:txBody>
                <a:bodyPr wrap="none"/>
                <a:lstStyle/>
                <a:p>
                  <a:endParaRPr lang="zh-CN" altLang="en-US"/>
                </a:p>
              </p:txBody>
            </p:sp>
            <p:sp>
              <p:nvSpPr>
                <p:cNvPr id="196626" name="Freeform 48"/>
                <p:cNvSpPr>
                  <a:spLocks/>
                </p:cNvSpPr>
                <p:nvPr/>
              </p:nvSpPr>
              <p:spPr bwMode="auto">
                <a:xfrm>
                  <a:off x="5108" y="1726"/>
                  <a:ext cx="480" cy="222"/>
                </a:xfrm>
                <a:custGeom>
                  <a:avLst/>
                  <a:gdLst>
                    <a:gd name="T0" fmla="*/ 0 w 678"/>
                    <a:gd name="T1" fmla="*/ 220 h 283"/>
                    <a:gd name="T2" fmla="*/ 62 w 678"/>
                    <a:gd name="T3" fmla="*/ 191 h 283"/>
                    <a:gd name="T4" fmla="*/ 106 w 678"/>
                    <a:gd name="T5" fmla="*/ 151 h 283"/>
                    <a:gd name="T6" fmla="*/ 142 w 678"/>
                    <a:gd name="T7" fmla="*/ 102 h 283"/>
                    <a:gd name="T8" fmla="*/ 183 w 678"/>
                    <a:gd name="T9" fmla="*/ 34 h 283"/>
                    <a:gd name="T10" fmla="*/ 240 w 678"/>
                    <a:gd name="T11" fmla="*/ 1 h 283"/>
                    <a:gd name="T12" fmla="*/ 302 w 678"/>
                    <a:gd name="T13" fmla="*/ 29 h 283"/>
                    <a:gd name="T14" fmla="*/ 348 w 678"/>
                    <a:gd name="T15" fmla="*/ 109 h 283"/>
                    <a:gd name="T16" fmla="*/ 374 w 678"/>
                    <a:gd name="T17" fmla="*/ 149 h 283"/>
                    <a:gd name="T18" fmla="*/ 418 w 678"/>
                    <a:gd name="T19" fmla="*/ 187 h 283"/>
                    <a:gd name="T20" fmla="*/ 480 w 678"/>
                    <a:gd name="T21" fmla="*/ 222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
                    <a:gd name="T34" fmla="*/ 0 h 283"/>
                    <a:gd name="T35" fmla="*/ 678 w 678"/>
                    <a:gd name="T36" fmla="*/ 283 h 2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 h="283">
                      <a:moveTo>
                        <a:pt x="0" y="280"/>
                      </a:moveTo>
                      <a:cubicBezTo>
                        <a:pt x="14" y="274"/>
                        <a:pt x="62" y="258"/>
                        <a:pt x="87" y="244"/>
                      </a:cubicBezTo>
                      <a:cubicBezTo>
                        <a:pt x="112" y="230"/>
                        <a:pt x="131" y="212"/>
                        <a:pt x="150" y="193"/>
                      </a:cubicBezTo>
                      <a:cubicBezTo>
                        <a:pt x="169" y="174"/>
                        <a:pt x="183" y="155"/>
                        <a:pt x="201" y="130"/>
                      </a:cubicBezTo>
                      <a:cubicBezTo>
                        <a:pt x="219" y="105"/>
                        <a:pt x="235" y="64"/>
                        <a:pt x="258" y="43"/>
                      </a:cubicBezTo>
                      <a:cubicBezTo>
                        <a:pt x="281" y="22"/>
                        <a:pt x="311" y="2"/>
                        <a:pt x="339" y="1"/>
                      </a:cubicBezTo>
                      <a:cubicBezTo>
                        <a:pt x="367" y="0"/>
                        <a:pt x="401" y="14"/>
                        <a:pt x="426" y="37"/>
                      </a:cubicBezTo>
                      <a:cubicBezTo>
                        <a:pt x="451" y="60"/>
                        <a:pt x="475" y="113"/>
                        <a:pt x="492" y="139"/>
                      </a:cubicBezTo>
                      <a:cubicBezTo>
                        <a:pt x="509" y="165"/>
                        <a:pt x="512" y="174"/>
                        <a:pt x="528" y="190"/>
                      </a:cubicBezTo>
                      <a:cubicBezTo>
                        <a:pt x="544" y="206"/>
                        <a:pt x="566" y="222"/>
                        <a:pt x="591" y="238"/>
                      </a:cubicBezTo>
                      <a:cubicBezTo>
                        <a:pt x="616" y="254"/>
                        <a:pt x="660" y="274"/>
                        <a:pt x="678" y="283"/>
                      </a:cubicBezTo>
                    </a:path>
                  </a:pathLst>
                </a:custGeom>
                <a:noFill/>
                <a:ln w="28575">
                  <a:solidFill>
                    <a:srgbClr val="333399"/>
                  </a:solidFill>
                  <a:round/>
                  <a:headEnd/>
                  <a:tailEnd/>
                </a:ln>
              </p:spPr>
              <p:txBody>
                <a:bodyPr wrap="none"/>
                <a:lstStyle/>
                <a:p>
                  <a:endParaRPr lang="zh-CN" altLang="en-US"/>
                </a:p>
              </p:txBody>
            </p:sp>
            <p:sp>
              <p:nvSpPr>
                <p:cNvPr id="196627" name="Text Box 49"/>
                <p:cNvSpPr txBox="1">
                  <a:spLocks noChangeArrowheads="1"/>
                </p:cNvSpPr>
                <p:nvPr/>
              </p:nvSpPr>
              <p:spPr bwMode="auto">
                <a:xfrm>
                  <a:off x="5012" y="1305"/>
                  <a:ext cx="831" cy="324"/>
                </a:xfrm>
                <a:prstGeom prst="rect">
                  <a:avLst/>
                </a:prstGeom>
                <a:noFill/>
                <a:ln w="9525">
                  <a:noFill/>
                  <a:miter lim="800000"/>
                  <a:headEnd/>
                  <a:tailEnd/>
                </a:ln>
              </p:spPr>
              <p:txBody>
                <a:bodyPr wrap="none">
                  <a:spAutoFit/>
                </a:bodyPr>
                <a:lstStyle/>
                <a:p>
                  <a:r>
                    <a:rPr kumimoji="1" lang="zh-CN" altLang="en-US" sz="1400" b="0" u="none">
                      <a:solidFill>
                        <a:srgbClr val="333399"/>
                      </a:solidFill>
                      <a:latin typeface="黑体" pitchFamily="2" charset="-122"/>
                      <a:ea typeface="黑体" pitchFamily="2" charset="-122"/>
                    </a:rPr>
                    <a:t>输出脉冲</a:t>
                  </a:r>
                </a:p>
              </p:txBody>
            </p:sp>
          </p:grpSp>
        </p:grpSp>
        <p:sp>
          <p:nvSpPr>
            <p:cNvPr id="196619" name="Line 50"/>
            <p:cNvSpPr>
              <a:spLocks noChangeShapeType="1"/>
            </p:cNvSpPr>
            <p:nvPr/>
          </p:nvSpPr>
          <p:spPr bwMode="auto">
            <a:xfrm flipV="1">
              <a:off x="768" y="2567"/>
              <a:ext cx="4379" cy="6"/>
            </a:xfrm>
            <a:prstGeom prst="line">
              <a:avLst/>
            </a:prstGeom>
            <a:noFill/>
            <a:ln w="38100">
              <a:solidFill>
                <a:schemeClr val="hlink"/>
              </a:solidFill>
              <a:round/>
              <a:headEnd/>
              <a:tailEnd type="triangle" w="med" len="lg"/>
            </a:ln>
          </p:spPr>
          <p:txBody>
            <a:bodyPr wrap="none"/>
            <a:lstStyle/>
            <a:p>
              <a:endParaRPr lang="zh-CN" altLang="en-US"/>
            </a:p>
          </p:txBody>
        </p:sp>
        <p:sp>
          <p:nvSpPr>
            <p:cNvPr id="196620" name="Freeform 51"/>
            <p:cNvSpPr>
              <a:spLocks/>
            </p:cNvSpPr>
            <p:nvPr/>
          </p:nvSpPr>
          <p:spPr bwMode="auto">
            <a:xfrm>
              <a:off x="748" y="1430"/>
              <a:ext cx="4316" cy="248"/>
            </a:xfrm>
            <a:custGeom>
              <a:avLst/>
              <a:gdLst>
                <a:gd name="T0" fmla="*/ 0 w 4316"/>
                <a:gd name="T1" fmla="*/ 96 h 330"/>
                <a:gd name="T2" fmla="*/ 434 w 4316"/>
                <a:gd name="T3" fmla="*/ 0 h 330"/>
                <a:gd name="T4" fmla="*/ 1586 w 4316"/>
                <a:gd name="T5" fmla="*/ 248 h 330"/>
                <a:gd name="T6" fmla="*/ 2738 w 4316"/>
                <a:gd name="T7" fmla="*/ 0 h 330"/>
                <a:gd name="T8" fmla="*/ 3944 w 4316"/>
                <a:gd name="T9" fmla="*/ 248 h 330"/>
                <a:gd name="T10" fmla="*/ 4316 w 4316"/>
                <a:gd name="T11" fmla="*/ 153 h 330"/>
                <a:gd name="T12" fmla="*/ 0 60000 65536"/>
                <a:gd name="T13" fmla="*/ 0 60000 65536"/>
                <a:gd name="T14" fmla="*/ 0 60000 65536"/>
                <a:gd name="T15" fmla="*/ 0 60000 65536"/>
                <a:gd name="T16" fmla="*/ 0 60000 65536"/>
                <a:gd name="T17" fmla="*/ 0 60000 65536"/>
                <a:gd name="T18" fmla="*/ 0 w 4316"/>
                <a:gd name="T19" fmla="*/ 0 h 330"/>
                <a:gd name="T20" fmla="*/ 4316 w 4316"/>
                <a:gd name="T21" fmla="*/ 330 h 330"/>
              </a:gdLst>
              <a:ahLst/>
              <a:cxnLst>
                <a:cxn ang="T12">
                  <a:pos x="T0" y="T1"/>
                </a:cxn>
                <a:cxn ang="T13">
                  <a:pos x="T2" y="T3"/>
                </a:cxn>
                <a:cxn ang="T14">
                  <a:pos x="T4" y="T5"/>
                </a:cxn>
                <a:cxn ang="T15">
                  <a:pos x="T6" y="T7"/>
                </a:cxn>
                <a:cxn ang="T16">
                  <a:pos x="T8" y="T9"/>
                </a:cxn>
                <a:cxn ang="T17">
                  <a:pos x="T10" y="T11"/>
                </a:cxn>
              </a:cxnLst>
              <a:rect l="T18" t="T19" r="T20" b="T21"/>
              <a:pathLst>
                <a:path w="4316" h="330">
                  <a:moveTo>
                    <a:pt x="0" y="128"/>
                  </a:moveTo>
                  <a:lnTo>
                    <a:pt x="434" y="0"/>
                  </a:lnTo>
                  <a:lnTo>
                    <a:pt x="1586" y="330"/>
                  </a:lnTo>
                  <a:lnTo>
                    <a:pt x="2738" y="0"/>
                  </a:lnTo>
                  <a:lnTo>
                    <a:pt x="3944" y="330"/>
                  </a:lnTo>
                  <a:lnTo>
                    <a:pt x="4316" y="204"/>
                  </a:lnTo>
                </a:path>
              </a:pathLst>
            </a:custGeom>
            <a:noFill/>
            <a:ln w="38100">
              <a:solidFill>
                <a:srgbClr val="339933"/>
              </a:solidFill>
              <a:round/>
              <a:headEnd/>
              <a:tailEnd type="triangle" w="sm" len="med"/>
            </a:ln>
          </p:spPr>
          <p:txBody>
            <a:bodyPr/>
            <a:lstStyle/>
            <a:p>
              <a:endParaRPr lang="zh-CN" altLang="en-US"/>
            </a:p>
          </p:txBody>
        </p:sp>
        <p:sp>
          <p:nvSpPr>
            <p:cNvPr id="196621" name="Text Box 52"/>
            <p:cNvSpPr txBox="1">
              <a:spLocks noChangeArrowheads="1"/>
            </p:cNvSpPr>
            <p:nvPr/>
          </p:nvSpPr>
          <p:spPr bwMode="auto">
            <a:xfrm>
              <a:off x="2382" y="909"/>
              <a:ext cx="1302" cy="366"/>
            </a:xfrm>
            <a:prstGeom prst="rect">
              <a:avLst/>
            </a:prstGeom>
            <a:noFill/>
            <a:ln w="9525">
              <a:noFill/>
              <a:miter lim="800000"/>
              <a:headEnd/>
              <a:tailEnd/>
            </a:ln>
          </p:spPr>
          <p:txBody>
            <a:bodyPr wrap="none">
              <a:spAutoFit/>
            </a:bodyPr>
            <a:lstStyle/>
            <a:p>
              <a:r>
                <a:rPr lang="zh-CN" altLang="en-US" sz="2400" b="0" u="none">
                  <a:solidFill>
                    <a:srgbClr val="333399"/>
                  </a:solidFill>
                  <a:latin typeface="Tahoma" pitchFamily="34" charset="0"/>
                  <a:ea typeface="黑体" pitchFamily="2" charset="-122"/>
                </a:rPr>
                <a:t>多模光纤</a:t>
              </a:r>
            </a:p>
          </p:txBody>
        </p:sp>
      </p:grpSp>
      <p:sp>
        <p:nvSpPr>
          <p:cNvPr id="196611" name="Rectangle 54"/>
          <p:cNvSpPr>
            <a:spLocks noChangeArrowheads="1"/>
          </p:cNvSpPr>
          <p:nvPr/>
        </p:nvSpPr>
        <p:spPr bwMode="auto">
          <a:xfrm>
            <a:off x="468313" y="1533525"/>
            <a:ext cx="5616575" cy="822325"/>
          </a:xfrm>
          <a:prstGeom prst="rect">
            <a:avLst/>
          </a:prstGeom>
          <a:noFill/>
          <a:ln w="9525">
            <a:noFill/>
            <a:miter lim="800000"/>
            <a:headEnd/>
            <a:tailEnd/>
          </a:ln>
        </p:spPr>
        <p:txBody>
          <a:bodyPr>
            <a:spAutoFit/>
          </a:bodyPr>
          <a:lstStyle/>
          <a:p>
            <a:pPr eaLnBrk="0" hangingPunct="0">
              <a:lnSpc>
                <a:spcPct val="120000"/>
              </a:lnSpc>
              <a:spcBef>
                <a:spcPct val="30000"/>
              </a:spcBef>
            </a:pPr>
            <a:r>
              <a:rPr lang="zh-CN" altLang="en-US" sz="2000" b="0" u="none">
                <a:solidFill>
                  <a:srgbClr val="1A3868"/>
                </a:solidFill>
              </a:rPr>
              <a:t>多模是指光线信号与光纤轴成多个可分辨角度的</a:t>
            </a:r>
            <a:r>
              <a:rPr lang="zh-CN" altLang="en-US" sz="2000" b="0" u="none">
                <a:solidFill>
                  <a:srgbClr val="C00000"/>
                </a:solidFill>
              </a:rPr>
              <a:t>多路光载波传输</a:t>
            </a:r>
            <a:r>
              <a:rPr lang="zh-CN" altLang="en-US" sz="2000" b="0" u="none">
                <a:solidFill>
                  <a:srgbClr val="1A3868"/>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idx="4294967295"/>
          </p:nvPr>
        </p:nvSpPr>
        <p:spPr>
          <a:xfrm>
            <a:off x="450850" y="989013"/>
            <a:ext cx="5416550" cy="358775"/>
          </a:xfrm>
        </p:spPr>
        <p:txBody>
          <a:bodyPr anchor="b"/>
          <a:lstStyle/>
          <a:p>
            <a:pPr algn="l"/>
            <a:r>
              <a:rPr lang="zh-CN" altLang="en-US" sz="2400" smtClean="0">
                <a:solidFill>
                  <a:srgbClr val="007D7A"/>
                </a:solidFill>
                <a:latin typeface="Times New Roman" pitchFamily="18" charset="0"/>
                <a:ea typeface="微软雅黑" pitchFamily="34" charset="-122"/>
                <a:cs typeface="Times New Roman" pitchFamily="18" charset="0"/>
              </a:rPr>
              <a:t>网络使用的传输介质电磁波的频谱</a:t>
            </a:r>
          </a:p>
        </p:txBody>
      </p:sp>
      <p:sp>
        <p:nvSpPr>
          <p:cNvPr id="198658" name="Line 6"/>
          <p:cNvSpPr>
            <a:spLocks noChangeShapeType="1"/>
          </p:cNvSpPr>
          <p:nvPr/>
        </p:nvSpPr>
        <p:spPr bwMode="auto">
          <a:xfrm>
            <a:off x="4421188" y="2446338"/>
            <a:ext cx="1833562" cy="611187"/>
          </a:xfrm>
          <a:prstGeom prst="line">
            <a:avLst/>
          </a:prstGeom>
          <a:noFill/>
          <a:ln w="9525" cap="rnd">
            <a:solidFill>
              <a:schemeClr val="tx1"/>
            </a:solidFill>
            <a:prstDash val="sysDot"/>
            <a:round/>
            <a:headEnd/>
            <a:tailEnd/>
          </a:ln>
        </p:spPr>
        <p:txBody>
          <a:bodyPr wrap="none" anchor="ctr"/>
          <a:lstStyle/>
          <a:p>
            <a:endParaRPr lang="zh-CN" altLang="en-US"/>
          </a:p>
        </p:txBody>
      </p:sp>
      <p:sp>
        <p:nvSpPr>
          <p:cNvPr id="198659" name="Rectangle 7"/>
          <p:cNvSpPr>
            <a:spLocks noChangeArrowheads="1"/>
          </p:cNvSpPr>
          <p:nvPr/>
        </p:nvSpPr>
        <p:spPr bwMode="auto">
          <a:xfrm>
            <a:off x="5740400" y="2828925"/>
            <a:ext cx="282575" cy="174625"/>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60" name="Line 8"/>
          <p:cNvSpPr>
            <a:spLocks noChangeShapeType="1"/>
          </p:cNvSpPr>
          <p:nvPr/>
        </p:nvSpPr>
        <p:spPr bwMode="auto">
          <a:xfrm flipV="1">
            <a:off x="760413" y="2446338"/>
            <a:ext cx="914400" cy="611187"/>
          </a:xfrm>
          <a:prstGeom prst="line">
            <a:avLst/>
          </a:prstGeom>
          <a:noFill/>
          <a:ln w="9525" cap="rnd">
            <a:solidFill>
              <a:schemeClr val="tx1"/>
            </a:solidFill>
            <a:prstDash val="sysDot"/>
            <a:round/>
            <a:headEnd/>
            <a:tailEnd/>
          </a:ln>
        </p:spPr>
        <p:txBody>
          <a:bodyPr wrap="none" anchor="ctr"/>
          <a:lstStyle/>
          <a:p>
            <a:endParaRPr lang="zh-CN" altLang="en-US"/>
          </a:p>
        </p:txBody>
      </p:sp>
      <p:sp>
        <p:nvSpPr>
          <p:cNvPr id="198661" name="Rectangle 9"/>
          <p:cNvSpPr>
            <a:spLocks noChangeArrowheads="1"/>
          </p:cNvSpPr>
          <p:nvPr/>
        </p:nvSpPr>
        <p:spPr bwMode="auto">
          <a:xfrm>
            <a:off x="682625" y="2828925"/>
            <a:ext cx="252413" cy="160338"/>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62" name="Line 10"/>
          <p:cNvSpPr>
            <a:spLocks noChangeShapeType="1"/>
          </p:cNvSpPr>
          <p:nvPr/>
        </p:nvSpPr>
        <p:spPr bwMode="auto">
          <a:xfrm>
            <a:off x="1673225" y="3043238"/>
            <a:ext cx="0" cy="1276350"/>
          </a:xfrm>
          <a:prstGeom prst="line">
            <a:avLst/>
          </a:prstGeom>
          <a:noFill/>
          <a:ln w="19050">
            <a:solidFill>
              <a:schemeClr val="tx1"/>
            </a:solidFill>
            <a:round/>
            <a:headEnd/>
            <a:tailEnd/>
          </a:ln>
        </p:spPr>
        <p:txBody>
          <a:bodyPr wrap="none" anchor="ctr"/>
          <a:lstStyle/>
          <a:p>
            <a:endParaRPr lang="zh-CN" altLang="en-US"/>
          </a:p>
        </p:txBody>
      </p:sp>
      <p:sp>
        <p:nvSpPr>
          <p:cNvPr id="198663" name="Rectangle 11"/>
          <p:cNvSpPr>
            <a:spLocks noChangeArrowheads="1"/>
          </p:cNvSpPr>
          <p:nvPr/>
        </p:nvSpPr>
        <p:spPr bwMode="auto">
          <a:xfrm>
            <a:off x="1581150" y="3592513"/>
            <a:ext cx="250825" cy="407987"/>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64" name="Line 12"/>
          <p:cNvSpPr>
            <a:spLocks noChangeShapeType="1"/>
          </p:cNvSpPr>
          <p:nvPr/>
        </p:nvSpPr>
        <p:spPr bwMode="auto">
          <a:xfrm>
            <a:off x="1220788" y="3046413"/>
            <a:ext cx="0" cy="1276350"/>
          </a:xfrm>
          <a:prstGeom prst="line">
            <a:avLst/>
          </a:prstGeom>
          <a:noFill/>
          <a:ln w="19050">
            <a:solidFill>
              <a:schemeClr val="tx1"/>
            </a:solidFill>
            <a:round/>
            <a:headEnd/>
            <a:tailEnd/>
          </a:ln>
        </p:spPr>
        <p:txBody>
          <a:bodyPr wrap="none" anchor="ctr"/>
          <a:lstStyle/>
          <a:p>
            <a:endParaRPr lang="zh-CN" altLang="en-US"/>
          </a:p>
        </p:txBody>
      </p:sp>
      <p:sp>
        <p:nvSpPr>
          <p:cNvPr id="198665" name="Rectangle 13"/>
          <p:cNvSpPr>
            <a:spLocks noChangeArrowheads="1"/>
          </p:cNvSpPr>
          <p:nvPr/>
        </p:nvSpPr>
        <p:spPr bwMode="auto">
          <a:xfrm>
            <a:off x="1154113" y="3606800"/>
            <a:ext cx="155575" cy="414338"/>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66" name="Rectangle 14"/>
          <p:cNvSpPr>
            <a:spLocks noChangeArrowheads="1"/>
          </p:cNvSpPr>
          <p:nvPr/>
        </p:nvSpPr>
        <p:spPr bwMode="auto">
          <a:xfrm>
            <a:off x="1143000" y="3074988"/>
            <a:ext cx="174625" cy="225425"/>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67" name="Line 15"/>
          <p:cNvSpPr>
            <a:spLocks noChangeShapeType="1"/>
          </p:cNvSpPr>
          <p:nvPr/>
        </p:nvSpPr>
        <p:spPr bwMode="auto">
          <a:xfrm>
            <a:off x="2133600" y="3048000"/>
            <a:ext cx="0" cy="1276350"/>
          </a:xfrm>
          <a:prstGeom prst="line">
            <a:avLst/>
          </a:prstGeom>
          <a:noFill/>
          <a:ln w="19050">
            <a:solidFill>
              <a:schemeClr val="tx1"/>
            </a:solidFill>
            <a:round/>
            <a:headEnd/>
            <a:tailEnd/>
          </a:ln>
        </p:spPr>
        <p:txBody>
          <a:bodyPr wrap="none" anchor="ctr"/>
          <a:lstStyle/>
          <a:p>
            <a:endParaRPr lang="zh-CN" altLang="en-US"/>
          </a:p>
        </p:txBody>
      </p:sp>
      <p:sp>
        <p:nvSpPr>
          <p:cNvPr id="198668" name="Rectangle 16"/>
          <p:cNvSpPr>
            <a:spLocks noChangeArrowheads="1"/>
          </p:cNvSpPr>
          <p:nvPr/>
        </p:nvSpPr>
        <p:spPr bwMode="auto">
          <a:xfrm>
            <a:off x="1812925" y="3332163"/>
            <a:ext cx="650875" cy="204787"/>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69" name="Line 17"/>
          <p:cNvSpPr>
            <a:spLocks noChangeShapeType="1"/>
          </p:cNvSpPr>
          <p:nvPr/>
        </p:nvSpPr>
        <p:spPr bwMode="auto">
          <a:xfrm>
            <a:off x="2590800" y="3052763"/>
            <a:ext cx="0" cy="1276350"/>
          </a:xfrm>
          <a:prstGeom prst="line">
            <a:avLst/>
          </a:prstGeom>
          <a:noFill/>
          <a:ln w="19050">
            <a:solidFill>
              <a:schemeClr val="tx1"/>
            </a:solidFill>
            <a:round/>
            <a:headEnd/>
            <a:tailEnd/>
          </a:ln>
        </p:spPr>
        <p:txBody>
          <a:bodyPr wrap="none" anchor="ctr"/>
          <a:lstStyle/>
          <a:p>
            <a:endParaRPr lang="zh-CN" altLang="en-US"/>
          </a:p>
        </p:txBody>
      </p:sp>
      <p:sp>
        <p:nvSpPr>
          <p:cNvPr id="198670" name="Rectangle 18"/>
          <p:cNvSpPr>
            <a:spLocks noChangeArrowheads="1"/>
          </p:cNvSpPr>
          <p:nvPr/>
        </p:nvSpPr>
        <p:spPr bwMode="auto">
          <a:xfrm>
            <a:off x="2482850" y="3613150"/>
            <a:ext cx="209550" cy="361950"/>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71" name="Line 19"/>
          <p:cNvSpPr>
            <a:spLocks noChangeShapeType="1"/>
          </p:cNvSpPr>
          <p:nvPr/>
        </p:nvSpPr>
        <p:spPr bwMode="auto">
          <a:xfrm>
            <a:off x="3506788" y="3048000"/>
            <a:ext cx="0" cy="1276350"/>
          </a:xfrm>
          <a:prstGeom prst="line">
            <a:avLst/>
          </a:prstGeom>
          <a:noFill/>
          <a:ln w="19050">
            <a:solidFill>
              <a:schemeClr val="tx1"/>
            </a:solidFill>
            <a:round/>
            <a:headEnd/>
            <a:tailEnd/>
          </a:ln>
        </p:spPr>
        <p:txBody>
          <a:bodyPr wrap="none" anchor="ctr"/>
          <a:lstStyle/>
          <a:p>
            <a:endParaRPr lang="zh-CN" altLang="en-US"/>
          </a:p>
        </p:txBody>
      </p:sp>
      <p:sp>
        <p:nvSpPr>
          <p:cNvPr id="198672" name="Rectangle 20"/>
          <p:cNvSpPr>
            <a:spLocks noChangeArrowheads="1"/>
          </p:cNvSpPr>
          <p:nvPr/>
        </p:nvSpPr>
        <p:spPr bwMode="auto">
          <a:xfrm>
            <a:off x="3444875" y="3384550"/>
            <a:ext cx="179388" cy="203200"/>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673" name="Line 21"/>
          <p:cNvSpPr>
            <a:spLocks noChangeShapeType="1"/>
          </p:cNvSpPr>
          <p:nvPr/>
        </p:nvSpPr>
        <p:spPr bwMode="auto">
          <a:xfrm>
            <a:off x="754063" y="2168525"/>
            <a:ext cx="5891212" cy="0"/>
          </a:xfrm>
          <a:prstGeom prst="line">
            <a:avLst/>
          </a:prstGeom>
          <a:noFill/>
          <a:ln w="19050">
            <a:solidFill>
              <a:schemeClr val="tx1"/>
            </a:solidFill>
            <a:round/>
            <a:headEnd/>
            <a:tailEnd/>
          </a:ln>
        </p:spPr>
        <p:txBody>
          <a:bodyPr wrap="none" anchor="ctr"/>
          <a:lstStyle/>
          <a:p>
            <a:endParaRPr lang="zh-CN" altLang="en-US"/>
          </a:p>
        </p:txBody>
      </p:sp>
      <p:sp>
        <p:nvSpPr>
          <p:cNvPr id="198674" name="Line 22"/>
          <p:cNvSpPr>
            <a:spLocks noChangeShapeType="1"/>
          </p:cNvSpPr>
          <p:nvPr/>
        </p:nvSpPr>
        <p:spPr bwMode="auto">
          <a:xfrm>
            <a:off x="768350" y="2446338"/>
            <a:ext cx="5891213" cy="0"/>
          </a:xfrm>
          <a:prstGeom prst="line">
            <a:avLst/>
          </a:prstGeom>
          <a:noFill/>
          <a:ln w="19050">
            <a:solidFill>
              <a:schemeClr val="tx1"/>
            </a:solidFill>
            <a:round/>
            <a:headEnd/>
            <a:tailEnd/>
          </a:ln>
        </p:spPr>
        <p:txBody>
          <a:bodyPr wrap="none" anchor="ctr"/>
          <a:lstStyle/>
          <a:p>
            <a:endParaRPr lang="zh-CN" altLang="en-US"/>
          </a:p>
        </p:txBody>
      </p:sp>
      <p:sp>
        <p:nvSpPr>
          <p:cNvPr id="198675" name="Line 23"/>
          <p:cNvSpPr>
            <a:spLocks noChangeShapeType="1"/>
          </p:cNvSpPr>
          <p:nvPr/>
        </p:nvSpPr>
        <p:spPr bwMode="auto">
          <a:xfrm>
            <a:off x="752475" y="2168525"/>
            <a:ext cx="0" cy="444500"/>
          </a:xfrm>
          <a:prstGeom prst="line">
            <a:avLst/>
          </a:prstGeom>
          <a:noFill/>
          <a:ln w="9525">
            <a:solidFill>
              <a:schemeClr val="tx1"/>
            </a:solidFill>
            <a:round/>
            <a:headEnd/>
            <a:tailEnd/>
          </a:ln>
        </p:spPr>
        <p:txBody>
          <a:bodyPr wrap="none" anchor="ctr"/>
          <a:lstStyle/>
          <a:p>
            <a:endParaRPr lang="zh-CN" altLang="en-US"/>
          </a:p>
        </p:txBody>
      </p:sp>
      <p:sp>
        <p:nvSpPr>
          <p:cNvPr id="198676" name="Line 24"/>
          <p:cNvSpPr>
            <a:spLocks noChangeShapeType="1"/>
          </p:cNvSpPr>
          <p:nvPr/>
        </p:nvSpPr>
        <p:spPr bwMode="auto">
          <a:xfrm>
            <a:off x="2476500" y="2171700"/>
            <a:ext cx="0" cy="274638"/>
          </a:xfrm>
          <a:prstGeom prst="line">
            <a:avLst/>
          </a:prstGeom>
          <a:noFill/>
          <a:ln w="9525">
            <a:solidFill>
              <a:schemeClr val="tx1"/>
            </a:solidFill>
            <a:round/>
            <a:headEnd/>
            <a:tailEnd/>
          </a:ln>
        </p:spPr>
        <p:txBody>
          <a:bodyPr wrap="none" anchor="ctr"/>
          <a:lstStyle/>
          <a:p>
            <a:endParaRPr lang="zh-CN" altLang="en-US"/>
          </a:p>
        </p:txBody>
      </p:sp>
      <p:sp>
        <p:nvSpPr>
          <p:cNvPr id="198677" name="Line 25"/>
          <p:cNvSpPr>
            <a:spLocks noChangeShapeType="1"/>
          </p:cNvSpPr>
          <p:nvPr/>
        </p:nvSpPr>
        <p:spPr bwMode="auto">
          <a:xfrm>
            <a:off x="1681163" y="2179638"/>
            <a:ext cx="0" cy="280987"/>
          </a:xfrm>
          <a:prstGeom prst="line">
            <a:avLst/>
          </a:prstGeom>
          <a:noFill/>
          <a:ln w="9525">
            <a:solidFill>
              <a:schemeClr val="tx1"/>
            </a:solidFill>
            <a:round/>
            <a:headEnd/>
            <a:tailEnd/>
          </a:ln>
        </p:spPr>
        <p:txBody>
          <a:bodyPr wrap="none" anchor="ctr"/>
          <a:lstStyle/>
          <a:p>
            <a:endParaRPr lang="zh-CN" altLang="en-US"/>
          </a:p>
        </p:txBody>
      </p:sp>
      <p:sp>
        <p:nvSpPr>
          <p:cNvPr id="198678" name="Line 26"/>
          <p:cNvSpPr>
            <a:spLocks noChangeShapeType="1"/>
          </p:cNvSpPr>
          <p:nvPr/>
        </p:nvSpPr>
        <p:spPr bwMode="auto">
          <a:xfrm>
            <a:off x="4135438" y="2168525"/>
            <a:ext cx="0" cy="277813"/>
          </a:xfrm>
          <a:prstGeom prst="line">
            <a:avLst/>
          </a:prstGeom>
          <a:noFill/>
          <a:ln w="9525">
            <a:solidFill>
              <a:schemeClr val="tx1"/>
            </a:solidFill>
            <a:round/>
            <a:headEnd/>
            <a:tailEnd/>
          </a:ln>
        </p:spPr>
        <p:txBody>
          <a:bodyPr wrap="none" anchor="ctr"/>
          <a:lstStyle/>
          <a:p>
            <a:endParaRPr lang="zh-CN" altLang="en-US"/>
          </a:p>
        </p:txBody>
      </p:sp>
      <p:sp>
        <p:nvSpPr>
          <p:cNvPr id="198679" name="Line 27"/>
          <p:cNvSpPr>
            <a:spLocks noChangeShapeType="1"/>
          </p:cNvSpPr>
          <p:nvPr/>
        </p:nvSpPr>
        <p:spPr bwMode="auto">
          <a:xfrm>
            <a:off x="5861050" y="2174875"/>
            <a:ext cx="0" cy="268288"/>
          </a:xfrm>
          <a:prstGeom prst="line">
            <a:avLst/>
          </a:prstGeom>
          <a:noFill/>
          <a:ln w="9525">
            <a:solidFill>
              <a:schemeClr val="tx1"/>
            </a:solidFill>
            <a:round/>
            <a:headEnd/>
            <a:tailEnd/>
          </a:ln>
        </p:spPr>
        <p:txBody>
          <a:bodyPr wrap="none" anchor="ctr"/>
          <a:lstStyle/>
          <a:p>
            <a:endParaRPr lang="zh-CN" altLang="en-US"/>
          </a:p>
        </p:txBody>
      </p:sp>
      <p:sp>
        <p:nvSpPr>
          <p:cNvPr id="198680" name="Line 28"/>
          <p:cNvSpPr>
            <a:spLocks noChangeShapeType="1"/>
          </p:cNvSpPr>
          <p:nvPr/>
        </p:nvSpPr>
        <p:spPr bwMode="auto">
          <a:xfrm flipV="1">
            <a:off x="757238" y="3048000"/>
            <a:ext cx="5503862" cy="3175"/>
          </a:xfrm>
          <a:prstGeom prst="line">
            <a:avLst/>
          </a:prstGeom>
          <a:noFill/>
          <a:ln w="19050">
            <a:solidFill>
              <a:schemeClr val="tx1"/>
            </a:solidFill>
            <a:round/>
            <a:headEnd/>
            <a:tailEnd/>
          </a:ln>
        </p:spPr>
        <p:txBody>
          <a:bodyPr wrap="none" anchor="ctr"/>
          <a:lstStyle/>
          <a:p>
            <a:endParaRPr lang="zh-CN" altLang="en-US"/>
          </a:p>
        </p:txBody>
      </p:sp>
      <p:sp>
        <p:nvSpPr>
          <p:cNvPr id="198681" name="Text Box 29"/>
          <p:cNvSpPr txBox="1">
            <a:spLocks noChangeArrowheads="1"/>
          </p:cNvSpPr>
          <p:nvPr/>
        </p:nvSpPr>
        <p:spPr bwMode="auto">
          <a:xfrm>
            <a:off x="1819275" y="2182813"/>
            <a:ext cx="641350"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无线电</a:t>
            </a:r>
          </a:p>
        </p:txBody>
      </p:sp>
      <p:sp>
        <p:nvSpPr>
          <p:cNvPr id="198682" name="Text Box 30"/>
          <p:cNvSpPr txBox="1">
            <a:spLocks noChangeArrowheads="1"/>
          </p:cNvSpPr>
          <p:nvPr/>
        </p:nvSpPr>
        <p:spPr bwMode="auto">
          <a:xfrm>
            <a:off x="2586038" y="2182813"/>
            <a:ext cx="488950"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微波</a:t>
            </a:r>
          </a:p>
        </p:txBody>
      </p:sp>
      <p:sp>
        <p:nvSpPr>
          <p:cNvPr id="198683" name="Line 31"/>
          <p:cNvSpPr>
            <a:spLocks noChangeShapeType="1"/>
          </p:cNvSpPr>
          <p:nvPr/>
        </p:nvSpPr>
        <p:spPr bwMode="auto">
          <a:xfrm>
            <a:off x="3300413" y="2168525"/>
            <a:ext cx="0" cy="277813"/>
          </a:xfrm>
          <a:prstGeom prst="line">
            <a:avLst/>
          </a:prstGeom>
          <a:noFill/>
          <a:ln w="9525">
            <a:solidFill>
              <a:schemeClr val="tx1"/>
            </a:solidFill>
            <a:round/>
            <a:headEnd/>
            <a:tailEnd/>
          </a:ln>
        </p:spPr>
        <p:txBody>
          <a:bodyPr wrap="none" anchor="ctr"/>
          <a:lstStyle/>
          <a:p>
            <a:endParaRPr lang="zh-CN" altLang="en-US"/>
          </a:p>
        </p:txBody>
      </p:sp>
      <p:sp>
        <p:nvSpPr>
          <p:cNvPr id="198684" name="Line 32"/>
          <p:cNvSpPr>
            <a:spLocks noChangeShapeType="1"/>
          </p:cNvSpPr>
          <p:nvPr/>
        </p:nvSpPr>
        <p:spPr bwMode="auto">
          <a:xfrm>
            <a:off x="4059238" y="2168525"/>
            <a:ext cx="0" cy="277813"/>
          </a:xfrm>
          <a:prstGeom prst="line">
            <a:avLst/>
          </a:prstGeom>
          <a:noFill/>
          <a:ln w="9525">
            <a:solidFill>
              <a:schemeClr val="tx1"/>
            </a:solidFill>
            <a:round/>
            <a:headEnd/>
            <a:tailEnd/>
          </a:ln>
        </p:spPr>
        <p:txBody>
          <a:bodyPr wrap="none" anchor="ctr"/>
          <a:lstStyle/>
          <a:p>
            <a:endParaRPr lang="zh-CN" altLang="en-US"/>
          </a:p>
        </p:txBody>
      </p:sp>
      <p:sp>
        <p:nvSpPr>
          <p:cNvPr id="198685" name="Text Box 33"/>
          <p:cNvSpPr txBox="1">
            <a:spLocks noChangeArrowheads="1"/>
          </p:cNvSpPr>
          <p:nvPr/>
        </p:nvSpPr>
        <p:spPr bwMode="auto">
          <a:xfrm>
            <a:off x="3398838" y="2182813"/>
            <a:ext cx="641350"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红外线</a:t>
            </a:r>
          </a:p>
        </p:txBody>
      </p:sp>
      <p:sp>
        <p:nvSpPr>
          <p:cNvPr id="198686" name="Text Box 34"/>
          <p:cNvSpPr txBox="1">
            <a:spLocks noChangeArrowheads="1"/>
          </p:cNvSpPr>
          <p:nvPr/>
        </p:nvSpPr>
        <p:spPr bwMode="auto">
          <a:xfrm>
            <a:off x="3608388" y="2557463"/>
            <a:ext cx="641350"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可见光</a:t>
            </a:r>
          </a:p>
        </p:txBody>
      </p:sp>
      <p:sp>
        <p:nvSpPr>
          <p:cNvPr id="198687" name="Text Box 35"/>
          <p:cNvSpPr txBox="1">
            <a:spLocks noChangeArrowheads="1"/>
          </p:cNvSpPr>
          <p:nvPr/>
        </p:nvSpPr>
        <p:spPr bwMode="auto">
          <a:xfrm>
            <a:off x="4232275" y="2557463"/>
            <a:ext cx="641350"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紫外线</a:t>
            </a:r>
          </a:p>
        </p:txBody>
      </p:sp>
      <p:sp>
        <p:nvSpPr>
          <p:cNvPr id="198688" name="Line 36"/>
          <p:cNvSpPr>
            <a:spLocks noChangeShapeType="1"/>
          </p:cNvSpPr>
          <p:nvPr/>
        </p:nvSpPr>
        <p:spPr bwMode="auto">
          <a:xfrm>
            <a:off x="4430713" y="2168525"/>
            <a:ext cx="0" cy="280988"/>
          </a:xfrm>
          <a:prstGeom prst="line">
            <a:avLst/>
          </a:prstGeom>
          <a:noFill/>
          <a:ln w="9525">
            <a:solidFill>
              <a:schemeClr val="tx1"/>
            </a:solidFill>
            <a:round/>
            <a:headEnd/>
            <a:tailEnd/>
          </a:ln>
        </p:spPr>
        <p:txBody>
          <a:bodyPr wrap="none" anchor="ctr"/>
          <a:lstStyle/>
          <a:p>
            <a:endParaRPr lang="zh-CN" altLang="en-US"/>
          </a:p>
        </p:txBody>
      </p:sp>
      <p:sp>
        <p:nvSpPr>
          <p:cNvPr id="198689" name="Text Box 37"/>
          <p:cNvSpPr txBox="1">
            <a:spLocks noChangeArrowheads="1"/>
          </p:cNvSpPr>
          <p:nvPr/>
        </p:nvSpPr>
        <p:spPr bwMode="auto">
          <a:xfrm>
            <a:off x="4787900" y="2182813"/>
            <a:ext cx="598488" cy="274637"/>
          </a:xfrm>
          <a:prstGeom prst="rect">
            <a:avLst/>
          </a:prstGeom>
          <a:noFill/>
          <a:ln w="9525">
            <a:noFill/>
            <a:miter lim="800000"/>
            <a:headEnd/>
            <a:tailEnd/>
          </a:ln>
        </p:spPr>
        <p:txBody>
          <a:bodyPr wrap="none">
            <a:spAutoFit/>
          </a:bodyPr>
          <a:lstStyle/>
          <a:p>
            <a:r>
              <a:rPr kumimoji="1" lang="en-US" altLang="zh-CN" sz="1200" b="0" u="none">
                <a:solidFill>
                  <a:srgbClr val="333399"/>
                </a:solidFill>
                <a:ea typeface="黑体" pitchFamily="2" charset="-122"/>
              </a:rPr>
              <a:t>X</a:t>
            </a:r>
            <a:r>
              <a:rPr kumimoji="1" lang="zh-CN" altLang="en-US" sz="1200" b="0" u="none">
                <a:solidFill>
                  <a:srgbClr val="333399"/>
                </a:solidFill>
                <a:ea typeface="黑体" pitchFamily="2" charset="-122"/>
              </a:rPr>
              <a:t>射线</a:t>
            </a:r>
          </a:p>
        </p:txBody>
      </p:sp>
      <p:sp>
        <p:nvSpPr>
          <p:cNvPr id="198690" name="Text Box 38"/>
          <p:cNvSpPr txBox="1">
            <a:spLocks noChangeArrowheads="1"/>
          </p:cNvSpPr>
          <p:nvPr/>
        </p:nvSpPr>
        <p:spPr bwMode="auto">
          <a:xfrm>
            <a:off x="5978525" y="2160588"/>
            <a:ext cx="246063"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sym typeface="Symbol" pitchFamily="18" charset="2"/>
              </a:rPr>
              <a:t></a:t>
            </a:r>
          </a:p>
        </p:txBody>
      </p:sp>
      <p:sp>
        <p:nvSpPr>
          <p:cNvPr id="198691" name="Text Box 39"/>
          <p:cNvSpPr txBox="1">
            <a:spLocks noChangeArrowheads="1"/>
          </p:cNvSpPr>
          <p:nvPr/>
        </p:nvSpPr>
        <p:spPr bwMode="auto">
          <a:xfrm>
            <a:off x="6094413" y="2182813"/>
            <a:ext cx="488950"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射线</a:t>
            </a:r>
          </a:p>
        </p:txBody>
      </p:sp>
      <p:sp>
        <p:nvSpPr>
          <p:cNvPr id="198692" name="Text Box 40"/>
          <p:cNvSpPr txBox="1">
            <a:spLocks noChangeArrowheads="1"/>
          </p:cNvSpPr>
          <p:nvPr/>
        </p:nvSpPr>
        <p:spPr bwMode="auto">
          <a:xfrm>
            <a:off x="930275" y="3048000"/>
            <a:ext cx="641350" cy="274638"/>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双绞线</a:t>
            </a:r>
          </a:p>
        </p:txBody>
      </p:sp>
      <p:sp>
        <p:nvSpPr>
          <p:cNvPr id="198693" name="Line 41"/>
          <p:cNvSpPr>
            <a:spLocks noChangeShapeType="1"/>
          </p:cNvSpPr>
          <p:nvPr/>
        </p:nvSpPr>
        <p:spPr bwMode="auto">
          <a:xfrm>
            <a:off x="757238" y="3279775"/>
            <a:ext cx="1055687" cy="0"/>
          </a:xfrm>
          <a:prstGeom prst="line">
            <a:avLst/>
          </a:prstGeom>
          <a:noFill/>
          <a:ln w="9525">
            <a:solidFill>
              <a:schemeClr val="tx1"/>
            </a:solidFill>
            <a:round/>
            <a:headEnd/>
            <a:tailEnd type="triangle" w="med" len="lg"/>
          </a:ln>
        </p:spPr>
        <p:txBody>
          <a:bodyPr wrap="none" anchor="ctr"/>
          <a:lstStyle/>
          <a:p>
            <a:endParaRPr lang="zh-CN" altLang="en-US"/>
          </a:p>
        </p:txBody>
      </p:sp>
      <p:sp>
        <p:nvSpPr>
          <p:cNvPr id="198694" name="Text Box 42"/>
          <p:cNvSpPr txBox="1">
            <a:spLocks noChangeArrowheads="1"/>
          </p:cNvSpPr>
          <p:nvPr/>
        </p:nvSpPr>
        <p:spPr bwMode="auto">
          <a:xfrm>
            <a:off x="1741488" y="3295650"/>
            <a:ext cx="793750" cy="274638"/>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同轴电缆</a:t>
            </a:r>
          </a:p>
        </p:txBody>
      </p:sp>
      <p:sp>
        <p:nvSpPr>
          <p:cNvPr id="198695" name="Line 43"/>
          <p:cNvSpPr>
            <a:spLocks noChangeShapeType="1"/>
          </p:cNvSpPr>
          <p:nvPr/>
        </p:nvSpPr>
        <p:spPr bwMode="auto">
          <a:xfrm>
            <a:off x="1217613" y="3551238"/>
            <a:ext cx="1785937"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696" name="Text Box 44"/>
          <p:cNvSpPr txBox="1">
            <a:spLocks noChangeArrowheads="1"/>
          </p:cNvSpPr>
          <p:nvPr/>
        </p:nvSpPr>
        <p:spPr bwMode="auto">
          <a:xfrm>
            <a:off x="3060700" y="3051175"/>
            <a:ext cx="488950" cy="274638"/>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卫星</a:t>
            </a:r>
          </a:p>
        </p:txBody>
      </p:sp>
      <p:sp>
        <p:nvSpPr>
          <p:cNvPr id="198697" name="Line 45"/>
          <p:cNvSpPr>
            <a:spLocks noChangeShapeType="1"/>
          </p:cNvSpPr>
          <p:nvPr/>
        </p:nvSpPr>
        <p:spPr bwMode="auto">
          <a:xfrm>
            <a:off x="2884488" y="3300413"/>
            <a:ext cx="892175"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698" name="Text Box 46"/>
          <p:cNvSpPr txBox="1">
            <a:spLocks noChangeArrowheads="1"/>
          </p:cNvSpPr>
          <p:nvPr/>
        </p:nvSpPr>
        <p:spPr bwMode="auto">
          <a:xfrm>
            <a:off x="3178175" y="3355975"/>
            <a:ext cx="793750" cy="274638"/>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地面微波</a:t>
            </a:r>
          </a:p>
        </p:txBody>
      </p:sp>
      <p:sp>
        <p:nvSpPr>
          <p:cNvPr id="198699" name="Line 47"/>
          <p:cNvSpPr>
            <a:spLocks noChangeShapeType="1"/>
          </p:cNvSpPr>
          <p:nvPr/>
        </p:nvSpPr>
        <p:spPr bwMode="auto">
          <a:xfrm>
            <a:off x="3171825" y="3613150"/>
            <a:ext cx="733425"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700" name="Text Box 48"/>
          <p:cNvSpPr txBox="1">
            <a:spLocks noChangeArrowheads="1"/>
          </p:cNvSpPr>
          <p:nvPr/>
        </p:nvSpPr>
        <p:spPr bwMode="auto">
          <a:xfrm>
            <a:off x="1397000" y="3635375"/>
            <a:ext cx="641350" cy="422275"/>
          </a:xfrm>
          <a:prstGeom prst="rect">
            <a:avLst/>
          </a:prstGeom>
          <a:noFill/>
          <a:ln w="9525">
            <a:noFill/>
            <a:miter lim="800000"/>
            <a:headEnd/>
            <a:tailEnd/>
          </a:ln>
        </p:spPr>
        <p:txBody>
          <a:bodyPr wrap="none">
            <a:spAutoFit/>
          </a:bodyPr>
          <a:lstStyle/>
          <a:p>
            <a:pPr>
              <a:lnSpc>
                <a:spcPct val="90000"/>
              </a:lnSpc>
            </a:pPr>
            <a:r>
              <a:rPr kumimoji="1" lang="zh-CN" altLang="en-US" sz="1200" b="0" u="none">
                <a:solidFill>
                  <a:srgbClr val="333399"/>
                </a:solidFill>
                <a:ea typeface="黑体" pitchFamily="2" charset="-122"/>
              </a:rPr>
              <a:t>  调幅</a:t>
            </a:r>
          </a:p>
          <a:p>
            <a:pPr>
              <a:lnSpc>
                <a:spcPct val="90000"/>
              </a:lnSpc>
            </a:pPr>
            <a:r>
              <a:rPr kumimoji="1" lang="zh-CN" altLang="en-US" sz="1200" b="0" u="none">
                <a:solidFill>
                  <a:srgbClr val="333399"/>
                </a:solidFill>
                <a:ea typeface="黑体" pitchFamily="2" charset="-122"/>
              </a:rPr>
              <a:t>无线电</a:t>
            </a:r>
          </a:p>
        </p:txBody>
      </p:sp>
      <p:sp>
        <p:nvSpPr>
          <p:cNvPr id="198701" name="Text Box 49"/>
          <p:cNvSpPr txBox="1">
            <a:spLocks noChangeArrowheads="1"/>
          </p:cNvSpPr>
          <p:nvPr/>
        </p:nvSpPr>
        <p:spPr bwMode="auto">
          <a:xfrm>
            <a:off x="2230438" y="3597275"/>
            <a:ext cx="641350" cy="422275"/>
          </a:xfrm>
          <a:prstGeom prst="rect">
            <a:avLst/>
          </a:prstGeom>
          <a:noFill/>
          <a:ln w="9525">
            <a:noFill/>
            <a:miter lim="800000"/>
            <a:headEnd/>
            <a:tailEnd/>
          </a:ln>
        </p:spPr>
        <p:txBody>
          <a:bodyPr wrap="none">
            <a:spAutoFit/>
          </a:bodyPr>
          <a:lstStyle/>
          <a:p>
            <a:pPr>
              <a:lnSpc>
                <a:spcPct val="90000"/>
              </a:lnSpc>
            </a:pPr>
            <a:r>
              <a:rPr kumimoji="1" lang="zh-CN" altLang="en-US" sz="1200" b="0" u="none">
                <a:solidFill>
                  <a:srgbClr val="333399"/>
                </a:solidFill>
                <a:ea typeface="黑体" pitchFamily="2" charset="-122"/>
              </a:rPr>
              <a:t>  调频</a:t>
            </a:r>
          </a:p>
          <a:p>
            <a:pPr>
              <a:lnSpc>
                <a:spcPct val="90000"/>
              </a:lnSpc>
            </a:pPr>
            <a:r>
              <a:rPr kumimoji="1" lang="zh-CN" altLang="en-US" sz="1200" b="0" u="none">
                <a:solidFill>
                  <a:srgbClr val="333399"/>
                </a:solidFill>
                <a:ea typeface="黑体" pitchFamily="2" charset="-122"/>
              </a:rPr>
              <a:t>无线电</a:t>
            </a:r>
          </a:p>
        </p:txBody>
      </p:sp>
      <p:sp>
        <p:nvSpPr>
          <p:cNvPr id="198702" name="Text Box 50"/>
          <p:cNvSpPr txBox="1">
            <a:spLocks noChangeArrowheads="1"/>
          </p:cNvSpPr>
          <p:nvPr/>
        </p:nvSpPr>
        <p:spPr bwMode="auto">
          <a:xfrm>
            <a:off x="828675" y="3638550"/>
            <a:ext cx="641350" cy="422275"/>
          </a:xfrm>
          <a:prstGeom prst="rect">
            <a:avLst/>
          </a:prstGeom>
          <a:noFill/>
          <a:ln w="9525">
            <a:noFill/>
            <a:miter lim="800000"/>
            <a:headEnd/>
            <a:tailEnd/>
          </a:ln>
        </p:spPr>
        <p:txBody>
          <a:bodyPr wrap="none">
            <a:spAutoFit/>
          </a:bodyPr>
          <a:lstStyle/>
          <a:p>
            <a:pPr>
              <a:lnSpc>
                <a:spcPct val="90000"/>
              </a:lnSpc>
            </a:pPr>
            <a:r>
              <a:rPr kumimoji="1" lang="zh-CN" altLang="en-US" sz="1200" b="0" u="none">
                <a:solidFill>
                  <a:srgbClr val="333399"/>
                </a:solidFill>
                <a:ea typeface="黑体" pitchFamily="2" charset="-122"/>
              </a:rPr>
              <a:t>  海事</a:t>
            </a:r>
          </a:p>
          <a:p>
            <a:pPr>
              <a:lnSpc>
                <a:spcPct val="90000"/>
              </a:lnSpc>
            </a:pPr>
            <a:r>
              <a:rPr kumimoji="1" lang="zh-CN" altLang="en-US" sz="1200" b="0" u="none">
                <a:solidFill>
                  <a:srgbClr val="333399"/>
                </a:solidFill>
                <a:ea typeface="黑体" pitchFamily="2" charset="-122"/>
              </a:rPr>
              <a:t>无线电</a:t>
            </a:r>
          </a:p>
        </p:txBody>
      </p:sp>
      <p:sp>
        <p:nvSpPr>
          <p:cNvPr id="198703" name="Line 51"/>
          <p:cNvSpPr>
            <a:spLocks noChangeShapeType="1"/>
          </p:cNvSpPr>
          <p:nvPr/>
        </p:nvSpPr>
        <p:spPr bwMode="auto">
          <a:xfrm>
            <a:off x="2436813" y="4000500"/>
            <a:ext cx="338137"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704" name="Text Box 52"/>
          <p:cNvSpPr txBox="1">
            <a:spLocks noChangeArrowheads="1"/>
          </p:cNvSpPr>
          <p:nvPr/>
        </p:nvSpPr>
        <p:spPr bwMode="auto">
          <a:xfrm>
            <a:off x="5343525" y="3070225"/>
            <a:ext cx="488950" cy="274638"/>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光纤</a:t>
            </a:r>
          </a:p>
        </p:txBody>
      </p:sp>
      <p:sp>
        <p:nvSpPr>
          <p:cNvPr id="198705" name="Line 53"/>
          <p:cNvSpPr>
            <a:spLocks noChangeShapeType="1"/>
          </p:cNvSpPr>
          <p:nvPr/>
        </p:nvSpPr>
        <p:spPr bwMode="auto">
          <a:xfrm>
            <a:off x="5322888" y="3309938"/>
            <a:ext cx="466725"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706" name="Text Box 54"/>
          <p:cNvSpPr txBox="1">
            <a:spLocks noChangeArrowheads="1"/>
          </p:cNvSpPr>
          <p:nvPr/>
        </p:nvSpPr>
        <p:spPr bwMode="auto">
          <a:xfrm>
            <a:off x="2586038" y="4033838"/>
            <a:ext cx="488950" cy="274637"/>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电视</a:t>
            </a:r>
          </a:p>
        </p:txBody>
      </p:sp>
      <p:sp>
        <p:nvSpPr>
          <p:cNvPr id="198707" name="Line 55"/>
          <p:cNvSpPr>
            <a:spLocks noChangeShapeType="1"/>
          </p:cNvSpPr>
          <p:nvPr/>
        </p:nvSpPr>
        <p:spPr bwMode="auto">
          <a:xfrm flipV="1">
            <a:off x="3954463" y="2279650"/>
            <a:ext cx="149225" cy="333375"/>
          </a:xfrm>
          <a:prstGeom prst="line">
            <a:avLst/>
          </a:prstGeom>
          <a:noFill/>
          <a:ln w="9525">
            <a:solidFill>
              <a:schemeClr val="tx1"/>
            </a:solidFill>
            <a:round/>
            <a:headEnd/>
            <a:tailEnd type="triangle" w="med" len="lg"/>
          </a:ln>
        </p:spPr>
        <p:txBody>
          <a:bodyPr wrap="none" anchor="ctr"/>
          <a:lstStyle/>
          <a:p>
            <a:endParaRPr lang="zh-CN" altLang="en-US"/>
          </a:p>
        </p:txBody>
      </p:sp>
      <p:sp>
        <p:nvSpPr>
          <p:cNvPr id="198708" name="Line 56"/>
          <p:cNvSpPr>
            <a:spLocks noChangeShapeType="1"/>
          </p:cNvSpPr>
          <p:nvPr/>
        </p:nvSpPr>
        <p:spPr bwMode="auto">
          <a:xfrm flipH="1" flipV="1">
            <a:off x="4292600" y="2279650"/>
            <a:ext cx="63500" cy="331788"/>
          </a:xfrm>
          <a:prstGeom prst="line">
            <a:avLst/>
          </a:prstGeom>
          <a:noFill/>
          <a:ln w="9525">
            <a:solidFill>
              <a:schemeClr val="tx1"/>
            </a:solidFill>
            <a:round/>
            <a:headEnd/>
            <a:tailEnd type="triangle" w="med" len="lg"/>
          </a:ln>
        </p:spPr>
        <p:txBody>
          <a:bodyPr wrap="none" anchor="ctr"/>
          <a:lstStyle/>
          <a:p>
            <a:endParaRPr lang="zh-CN" altLang="en-US"/>
          </a:p>
        </p:txBody>
      </p:sp>
      <p:sp>
        <p:nvSpPr>
          <p:cNvPr id="198709" name="Line 57"/>
          <p:cNvSpPr>
            <a:spLocks noChangeShapeType="1"/>
          </p:cNvSpPr>
          <p:nvPr/>
        </p:nvSpPr>
        <p:spPr bwMode="auto">
          <a:xfrm>
            <a:off x="860425" y="4056063"/>
            <a:ext cx="536575"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710" name="Line 58"/>
          <p:cNvSpPr>
            <a:spLocks noChangeShapeType="1"/>
          </p:cNvSpPr>
          <p:nvPr/>
        </p:nvSpPr>
        <p:spPr bwMode="auto">
          <a:xfrm>
            <a:off x="1516063" y="4056063"/>
            <a:ext cx="355600"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711" name="Line 59"/>
          <p:cNvSpPr>
            <a:spLocks noChangeShapeType="1"/>
          </p:cNvSpPr>
          <p:nvPr/>
        </p:nvSpPr>
        <p:spPr bwMode="auto">
          <a:xfrm>
            <a:off x="2466975" y="4278313"/>
            <a:ext cx="585788" cy="0"/>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712" name="Line 60"/>
          <p:cNvSpPr>
            <a:spLocks noChangeShapeType="1"/>
          </p:cNvSpPr>
          <p:nvPr/>
        </p:nvSpPr>
        <p:spPr bwMode="auto">
          <a:xfrm>
            <a:off x="752475" y="4329113"/>
            <a:ext cx="5513388" cy="0"/>
          </a:xfrm>
          <a:prstGeom prst="line">
            <a:avLst/>
          </a:prstGeom>
          <a:noFill/>
          <a:ln w="19050">
            <a:solidFill>
              <a:schemeClr val="tx1"/>
            </a:solidFill>
            <a:round/>
            <a:headEnd/>
            <a:tailEnd/>
          </a:ln>
        </p:spPr>
        <p:txBody>
          <a:bodyPr wrap="none" anchor="ctr"/>
          <a:lstStyle/>
          <a:p>
            <a:endParaRPr lang="zh-CN" altLang="en-US"/>
          </a:p>
        </p:txBody>
      </p:sp>
      <p:sp>
        <p:nvSpPr>
          <p:cNvPr id="198713" name="Line 61"/>
          <p:cNvSpPr>
            <a:spLocks noChangeShapeType="1"/>
          </p:cNvSpPr>
          <p:nvPr/>
        </p:nvSpPr>
        <p:spPr bwMode="auto">
          <a:xfrm>
            <a:off x="762000" y="3051175"/>
            <a:ext cx="0" cy="1277938"/>
          </a:xfrm>
          <a:prstGeom prst="line">
            <a:avLst/>
          </a:prstGeom>
          <a:noFill/>
          <a:ln w="19050">
            <a:solidFill>
              <a:schemeClr val="tx1"/>
            </a:solidFill>
            <a:round/>
            <a:headEnd/>
            <a:tailEnd/>
          </a:ln>
        </p:spPr>
        <p:txBody>
          <a:bodyPr wrap="none" anchor="ctr"/>
          <a:lstStyle/>
          <a:p>
            <a:endParaRPr lang="zh-CN" altLang="en-US"/>
          </a:p>
        </p:txBody>
      </p:sp>
      <p:sp>
        <p:nvSpPr>
          <p:cNvPr id="198714" name="Line 62"/>
          <p:cNvSpPr>
            <a:spLocks noChangeShapeType="1"/>
          </p:cNvSpPr>
          <p:nvPr/>
        </p:nvSpPr>
        <p:spPr bwMode="auto">
          <a:xfrm>
            <a:off x="3049588" y="3046413"/>
            <a:ext cx="0" cy="1277937"/>
          </a:xfrm>
          <a:prstGeom prst="line">
            <a:avLst/>
          </a:prstGeom>
          <a:noFill/>
          <a:ln w="19050">
            <a:solidFill>
              <a:schemeClr val="tx1"/>
            </a:solidFill>
            <a:round/>
            <a:headEnd/>
            <a:tailEnd/>
          </a:ln>
        </p:spPr>
        <p:txBody>
          <a:bodyPr wrap="none" anchor="ctr"/>
          <a:lstStyle/>
          <a:p>
            <a:endParaRPr lang="zh-CN" altLang="en-US"/>
          </a:p>
        </p:txBody>
      </p:sp>
      <p:sp>
        <p:nvSpPr>
          <p:cNvPr id="198715" name="Line 63"/>
          <p:cNvSpPr>
            <a:spLocks noChangeShapeType="1"/>
          </p:cNvSpPr>
          <p:nvPr/>
        </p:nvSpPr>
        <p:spPr bwMode="auto">
          <a:xfrm>
            <a:off x="3962400" y="3052763"/>
            <a:ext cx="0" cy="1276350"/>
          </a:xfrm>
          <a:prstGeom prst="line">
            <a:avLst/>
          </a:prstGeom>
          <a:noFill/>
          <a:ln w="19050">
            <a:solidFill>
              <a:schemeClr val="tx1"/>
            </a:solidFill>
            <a:round/>
            <a:headEnd/>
            <a:tailEnd/>
          </a:ln>
        </p:spPr>
        <p:txBody>
          <a:bodyPr wrap="none" anchor="ctr"/>
          <a:lstStyle/>
          <a:p>
            <a:endParaRPr lang="zh-CN" altLang="en-US"/>
          </a:p>
        </p:txBody>
      </p:sp>
      <p:sp>
        <p:nvSpPr>
          <p:cNvPr id="198716" name="Line 64"/>
          <p:cNvSpPr>
            <a:spLocks noChangeShapeType="1"/>
          </p:cNvSpPr>
          <p:nvPr/>
        </p:nvSpPr>
        <p:spPr bwMode="auto">
          <a:xfrm>
            <a:off x="4418013" y="3051175"/>
            <a:ext cx="0" cy="1276350"/>
          </a:xfrm>
          <a:prstGeom prst="line">
            <a:avLst/>
          </a:prstGeom>
          <a:noFill/>
          <a:ln w="19050">
            <a:solidFill>
              <a:schemeClr val="tx1"/>
            </a:solidFill>
            <a:round/>
            <a:headEnd/>
            <a:tailEnd/>
          </a:ln>
        </p:spPr>
        <p:txBody>
          <a:bodyPr wrap="none" anchor="ctr"/>
          <a:lstStyle/>
          <a:p>
            <a:endParaRPr lang="zh-CN" altLang="en-US"/>
          </a:p>
        </p:txBody>
      </p:sp>
      <p:sp>
        <p:nvSpPr>
          <p:cNvPr id="198717" name="Line 65"/>
          <p:cNvSpPr>
            <a:spLocks noChangeShapeType="1"/>
          </p:cNvSpPr>
          <p:nvPr/>
        </p:nvSpPr>
        <p:spPr bwMode="auto">
          <a:xfrm>
            <a:off x="4878388" y="3051175"/>
            <a:ext cx="0" cy="1277938"/>
          </a:xfrm>
          <a:prstGeom prst="line">
            <a:avLst/>
          </a:prstGeom>
          <a:noFill/>
          <a:ln w="19050">
            <a:solidFill>
              <a:schemeClr val="tx1"/>
            </a:solidFill>
            <a:round/>
            <a:headEnd/>
            <a:tailEnd/>
          </a:ln>
        </p:spPr>
        <p:txBody>
          <a:bodyPr wrap="none" anchor="ctr"/>
          <a:lstStyle/>
          <a:p>
            <a:endParaRPr lang="zh-CN" altLang="en-US"/>
          </a:p>
        </p:txBody>
      </p:sp>
      <p:sp>
        <p:nvSpPr>
          <p:cNvPr id="198718" name="Line 66"/>
          <p:cNvSpPr>
            <a:spLocks noChangeShapeType="1"/>
          </p:cNvSpPr>
          <p:nvPr/>
        </p:nvSpPr>
        <p:spPr bwMode="auto">
          <a:xfrm>
            <a:off x="5338763" y="3060700"/>
            <a:ext cx="0" cy="1276350"/>
          </a:xfrm>
          <a:prstGeom prst="line">
            <a:avLst/>
          </a:prstGeom>
          <a:noFill/>
          <a:ln w="19050">
            <a:solidFill>
              <a:schemeClr val="tx1"/>
            </a:solidFill>
            <a:round/>
            <a:headEnd/>
            <a:tailEnd/>
          </a:ln>
        </p:spPr>
        <p:txBody>
          <a:bodyPr wrap="none" anchor="ctr"/>
          <a:lstStyle/>
          <a:p>
            <a:endParaRPr lang="zh-CN" altLang="en-US"/>
          </a:p>
        </p:txBody>
      </p:sp>
      <p:sp>
        <p:nvSpPr>
          <p:cNvPr id="198719" name="Line 67"/>
          <p:cNvSpPr>
            <a:spLocks noChangeShapeType="1"/>
          </p:cNvSpPr>
          <p:nvPr/>
        </p:nvSpPr>
        <p:spPr bwMode="auto">
          <a:xfrm>
            <a:off x="5794375" y="3054350"/>
            <a:ext cx="0" cy="1276350"/>
          </a:xfrm>
          <a:prstGeom prst="line">
            <a:avLst/>
          </a:prstGeom>
          <a:noFill/>
          <a:ln w="19050">
            <a:solidFill>
              <a:schemeClr val="tx1"/>
            </a:solidFill>
            <a:round/>
            <a:headEnd/>
            <a:tailEnd/>
          </a:ln>
        </p:spPr>
        <p:txBody>
          <a:bodyPr wrap="none" anchor="ctr"/>
          <a:lstStyle/>
          <a:p>
            <a:endParaRPr lang="zh-CN" altLang="en-US"/>
          </a:p>
        </p:txBody>
      </p:sp>
      <p:sp>
        <p:nvSpPr>
          <p:cNvPr id="198720" name="Line 68"/>
          <p:cNvSpPr>
            <a:spLocks noChangeShapeType="1"/>
          </p:cNvSpPr>
          <p:nvPr/>
        </p:nvSpPr>
        <p:spPr bwMode="auto">
          <a:xfrm>
            <a:off x="6254750" y="3051175"/>
            <a:ext cx="0" cy="1277938"/>
          </a:xfrm>
          <a:prstGeom prst="line">
            <a:avLst/>
          </a:prstGeom>
          <a:noFill/>
          <a:ln w="19050">
            <a:solidFill>
              <a:schemeClr val="tx1"/>
            </a:solidFill>
            <a:round/>
            <a:headEnd/>
            <a:tailEnd/>
          </a:ln>
        </p:spPr>
        <p:txBody>
          <a:bodyPr wrap="none" anchor="ctr"/>
          <a:lstStyle/>
          <a:p>
            <a:endParaRPr lang="zh-CN" altLang="en-US"/>
          </a:p>
        </p:txBody>
      </p:sp>
      <p:grpSp>
        <p:nvGrpSpPr>
          <p:cNvPr id="198721" name="Group 69"/>
          <p:cNvGrpSpPr>
            <a:grpSpLocks/>
          </p:cNvGrpSpPr>
          <p:nvPr/>
        </p:nvGrpSpPr>
        <p:grpSpPr bwMode="auto">
          <a:xfrm>
            <a:off x="87313" y="1947863"/>
            <a:ext cx="625475" cy="306387"/>
            <a:chOff x="6" y="352"/>
            <a:chExt cx="505" cy="264"/>
          </a:xfrm>
        </p:grpSpPr>
        <p:sp>
          <p:nvSpPr>
            <p:cNvPr id="198751" name="Text Box 70"/>
            <p:cNvSpPr txBox="1">
              <a:spLocks noChangeArrowheads="1"/>
            </p:cNvSpPr>
            <p:nvPr/>
          </p:nvSpPr>
          <p:spPr bwMode="auto">
            <a:xfrm>
              <a:off x="92" y="353"/>
              <a:ext cx="419" cy="263"/>
            </a:xfrm>
            <a:prstGeom prst="rect">
              <a:avLst/>
            </a:prstGeom>
            <a:noFill/>
            <a:ln w="9525">
              <a:noFill/>
              <a:miter lim="800000"/>
              <a:headEnd/>
              <a:tailEnd/>
            </a:ln>
          </p:spPr>
          <p:txBody>
            <a:bodyPr wrap="none">
              <a:spAutoFit/>
            </a:bodyPr>
            <a:lstStyle/>
            <a:p>
              <a:r>
                <a:rPr kumimoji="1" lang="en-US" altLang="zh-CN" sz="1400" u="none">
                  <a:solidFill>
                    <a:srgbClr val="333399"/>
                  </a:solidFill>
                  <a:ea typeface="黑体" pitchFamily="2" charset="-122"/>
                </a:rPr>
                <a:t>(Hz)</a:t>
              </a:r>
            </a:p>
          </p:txBody>
        </p:sp>
        <p:sp>
          <p:nvSpPr>
            <p:cNvPr id="198752" name="Text Box 71"/>
            <p:cNvSpPr txBox="1">
              <a:spLocks noChangeArrowheads="1"/>
            </p:cNvSpPr>
            <p:nvPr/>
          </p:nvSpPr>
          <p:spPr bwMode="auto">
            <a:xfrm>
              <a:off x="6" y="352"/>
              <a:ext cx="196" cy="263"/>
            </a:xfrm>
            <a:prstGeom prst="rect">
              <a:avLst/>
            </a:prstGeom>
            <a:noFill/>
            <a:ln w="9525">
              <a:noFill/>
              <a:miter lim="800000"/>
              <a:headEnd/>
              <a:tailEnd/>
            </a:ln>
          </p:spPr>
          <p:txBody>
            <a:bodyPr wrap="none">
              <a:spAutoFit/>
            </a:bodyPr>
            <a:lstStyle/>
            <a:p>
              <a:r>
                <a:rPr kumimoji="1" lang="en-US" altLang="zh-CN" sz="1400" u="none">
                  <a:solidFill>
                    <a:srgbClr val="333399"/>
                  </a:solidFill>
                  <a:ea typeface="黑体" pitchFamily="2" charset="-122"/>
                </a:rPr>
                <a:t>f</a:t>
              </a:r>
            </a:p>
          </p:txBody>
        </p:sp>
      </p:grpSp>
      <p:grpSp>
        <p:nvGrpSpPr>
          <p:cNvPr id="198722" name="Group 72"/>
          <p:cNvGrpSpPr>
            <a:grpSpLocks/>
          </p:cNvGrpSpPr>
          <p:nvPr/>
        </p:nvGrpSpPr>
        <p:grpSpPr bwMode="auto">
          <a:xfrm>
            <a:off x="92075" y="2835275"/>
            <a:ext cx="620713" cy="307975"/>
            <a:chOff x="78" y="1589"/>
            <a:chExt cx="500" cy="266"/>
          </a:xfrm>
        </p:grpSpPr>
        <p:sp>
          <p:nvSpPr>
            <p:cNvPr id="198749" name="Text Box 73"/>
            <p:cNvSpPr txBox="1">
              <a:spLocks noChangeArrowheads="1"/>
            </p:cNvSpPr>
            <p:nvPr/>
          </p:nvSpPr>
          <p:spPr bwMode="auto">
            <a:xfrm>
              <a:off x="124" y="1589"/>
              <a:ext cx="454" cy="263"/>
            </a:xfrm>
            <a:prstGeom prst="rect">
              <a:avLst/>
            </a:prstGeom>
            <a:noFill/>
            <a:ln w="9525">
              <a:noFill/>
              <a:miter lim="800000"/>
              <a:headEnd/>
              <a:tailEnd/>
            </a:ln>
          </p:spPr>
          <p:txBody>
            <a:bodyPr wrap="none">
              <a:spAutoFit/>
            </a:bodyPr>
            <a:lstStyle/>
            <a:p>
              <a:r>
                <a:rPr kumimoji="1" lang="zh-CN" altLang="en-US" sz="1400" u="none">
                  <a:solidFill>
                    <a:srgbClr val="333399"/>
                  </a:solidFill>
                  <a:ea typeface="黑体" pitchFamily="2" charset="-122"/>
                </a:rPr>
                <a:t> </a:t>
              </a:r>
              <a:r>
                <a:rPr kumimoji="1" lang="en-US" altLang="zh-CN" sz="1400" u="none">
                  <a:solidFill>
                    <a:srgbClr val="333399"/>
                  </a:solidFill>
                  <a:ea typeface="黑体" pitchFamily="2" charset="-122"/>
                </a:rPr>
                <a:t>(Hz)</a:t>
              </a:r>
            </a:p>
          </p:txBody>
        </p:sp>
        <p:sp>
          <p:nvSpPr>
            <p:cNvPr id="198750" name="Text Box 74"/>
            <p:cNvSpPr txBox="1">
              <a:spLocks noChangeArrowheads="1"/>
            </p:cNvSpPr>
            <p:nvPr/>
          </p:nvSpPr>
          <p:spPr bwMode="auto">
            <a:xfrm>
              <a:off x="78" y="1592"/>
              <a:ext cx="196" cy="263"/>
            </a:xfrm>
            <a:prstGeom prst="rect">
              <a:avLst/>
            </a:prstGeom>
            <a:noFill/>
            <a:ln w="9525">
              <a:noFill/>
              <a:miter lim="800000"/>
              <a:headEnd/>
              <a:tailEnd/>
            </a:ln>
          </p:spPr>
          <p:txBody>
            <a:bodyPr wrap="none">
              <a:spAutoFit/>
            </a:bodyPr>
            <a:lstStyle/>
            <a:p>
              <a:r>
                <a:rPr kumimoji="1" lang="en-US" altLang="zh-CN" sz="1400" u="none">
                  <a:solidFill>
                    <a:srgbClr val="333399"/>
                  </a:solidFill>
                  <a:ea typeface="黑体" pitchFamily="2" charset="-122"/>
                </a:rPr>
                <a:t>f</a:t>
              </a:r>
            </a:p>
          </p:txBody>
        </p:sp>
      </p:grpSp>
      <p:sp>
        <p:nvSpPr>
          <p:cNvPr id="198723" name="Line 75"/>
          <p:cNvSpPr>
            <a:spLocks noChangeShapeType="1"/>
          </p:cNvSpPr>
          <p:nvPr/>
        </p:nvSpPr>
        <p:spPr bwMode="auto">
          <a:xfrm>
            <a:off x="920750" y="4329113"/>
            <a:ext cx="0" cy="55562"/>
          </a:xfrm>
          <a:prstGeom prst="line">
            <a:avLst/>
          </a:prstGeom>
          <a:noFill/>
          <a:ln w="9525">
            <a:solidFill>
              <a:schemeClr val="tx1"/>
            </a:solidFill>
            <a:round/>
            <a:headEnd/>
            <a:tailEnd/>
          </a:ln>
        </p:spPr>
        <p:txBody>
          <a:bodyPr wrap="none" anchor="ctr"/>
          <a:lstStyle/>
          <a:p>
            <a:endParaRPr lang="zh-CN" altLang="en-US"/>
          </a:p>
        </p:txBody>
      </p:sp>
      <p:sp>
        <p:nvSpPr>
          <p:cNvPr id="198724" name="Line 76"/>
          <p:cNvSpPr>
            <a:spLocks noChangeShapeType="1"/>
          </p:cNvSpPr>
          <p:nvPr/>
        </p:nvSpPr>
        <p:spPr bwMode="auto">
          <a:xfrm>
            <a:off x="1366838" y="4335463"/>
            <a:ext cx="0" cy="55562"/>
          </a:xfrm>
          <a:prstGeom prst="line">
            <a:avLst/>
          </a:prstGeom>
          <a:noFill/>
          <a:ln w="9525">
            <a:solidFill>
              <a:schemeClr val="tx1"/>
            </a:solidFill>
            <a:round/>
            <a:headEnd/>
            <a:tailEnd/>
          </a:ln>
        </p:spPr>
        <p:txBody>
          <a:bodyPr wrap="none" anchor="ctr"/>
          <a:lstStyle/>
          <a:p>
            <a:endParaRPr lang="zh-CN" altLang="en-US"/>
          </a:p>
        </p:txBody>
      </p:sp>
      <p:sp>
        <p:nvSpPr>
          <p:cNvPr id="198725" name="Line 77"/>
          <p:cNvSpPr>
            <a:spLocks noChangeShapeType="1"/>
          </p:cNvSpPr>
          <p:nvPr/>
        </p:nvSpPr>
        <p:spPr bwMode="auto">
          <a:xfrm>
            <a:off x="1816100" y="4338638"/>
            <a:ext cx="0" cy="55562"/>
          </a:xfrm>
          <a:prstGeom prst="line">
            <a:avLst/>
          </a:prstGeom>
          <a:noFill/>
          <a:ln w="9525">
            <a:solidFill>
              <a:schemeClr val="tx1"/>
            </a:solidFill>
            <a:round/>
            <a:headEnd/>
            <a:tailEnd/>
          </a:ln>
        </p:spPr>
        <p:txBody>
          <a:bodyPr wrap="none" anchor="ctr"/>
          <a:lstStyle/>
          <a:p>
            <a:endParaRPr lang="zh-CN" altLang="en-US"/>
          </a:p>
        </p:txBody>
      </p:sp>
      <p:sp>
        <p:nvSpPr>
          <p:cNvPr id="198726" name="Line 78"/>
          <p:cNvSpPr>
            <a:spLocks noChangeShapeType="1"/>
          </p:cNvSpPr>
          <p:nvPr/>
        </p:nvSpPr>
        <p:spPr bwMode="auto">
          <a:xfrm>
            <a:off x="2281238" y="4335463"/>
            <a:ext cx="0" cy="55562"/>
          </a:xfrm>
          <a:prstGeom prst="line">
            <a:avLst/>
          </a:prstGeom>
          <a:noFill/>
          <a:ln w="9525">
            <a:solidFill>
              <a:schemeClr val="tx1"/>
            </a:solidFill>
            <a:round/>
            <a:headEnd/>
            <a:tailEnd/>
          </a:ln>
        </p:spPr>
        <p:txBody>
          <a:bodyPr wrap="none" anchor="ctr"/>
          <a:lstStyle/>
          <a:p>
            <a:endParaRPr lang="zh-CN" altLang="en-US"/>
          </a:p>
        </p:txBody>
      </p:sp>
      <p:sp>
        <p:nvSpPr>
          <p:cNvPr id="198727" name="Line 79"/>
          <p:cNvSpPr>
            <a:spLocks noChangeShapeType="1"/>
          </p:cNvSpPr>
          <p:nvPr/>
        </p:nvSpPr>
        <p:spPr bwMode="auto">
          <a:xfrm>
            <a:off x="2724150" y="4335463"/>
            <a:ext cx="0" cy="55562"/>
          </a:xfrm>
          <a:prstGeom prst="line">
            <a:avLst/>
          </a:prstGeom>
          <a:noFill/>
          <a:ln w="9525">
            <a:solidFill>
              <a:schemeClr val="tx1"/>
            </a:solidFill>
            <a:round/>
            <a:headEnd/>
            <a:tailEnd/>
          </a:ln>
        </p:spPr>
        <p:txBody>
          <a:bodyPr wrap="none" anchor="ctr"/>
          <a:lstStyle/>
          <a:p>
            <a:endParaRPr lang="zh-CN" altLang="en-US"/>
          </a:p>
        </p:txBody>
      </p:sp>
      <p:sp>
        <p:nvSpPr>
          <p:cNvPr id="198728" name="Line 80"/>
          <p:cNvSpPr>
            <a:spLocks noChangeShapeType="1"/>
          </p:cNvSpPr>
          <p:nvPr/>
        </p:nvSpPr>
        <p:spPr bwMode="auto">
          <a:xfrm>
            <a:off x="3189288" y="4335463"/>
            <a:ext cx="0" cy="55562"/>
          </a:xfrm>
          <a:prstGeom prst="line">
            <a:avLst/>
          </a:prstGeom>
          <a:noFill/>
          <a:ln w="9525">
            <a:solidFill>
              <a:schemeClr val="tx1"/>
            </a:solidFill>
            <a:round/>
            <a:headEnd/>
            <a:tailEnd/>
          </a:ln>
        </p:spPr>
        <p:txBody>
          <a:bodyPr wrap="none" anchor="ctr"/>
          <a:lstStyle/>
          <a:p>
            <a:endParaRPr lang="zh-CN" altLang="en-US"/>
          </a:p>
        </p:txBody>
      </p:sp>
      <p:sp>
        <p:nvSpPr>
          <p:cNvPr id="198729" name="Line 81"/>
          <p:cNvSpPr>
            <a:spLocks noChangeShapeType="1"/>
          </p:cNvSpPr>
          <p:nvPr/>
        </p:nvSpPr>
        <p:spPr bwMode="auto">
          <a:xfrm>
            <a:off x="3649663" y="4335463"/>
            <a:ext cx="0" cy="55562"/>
          </a:xfrm>
          <a:prstGeom prst="line">
            <a:avLst/>
          </a:prstGeom>
          <a:noFill/>
          <a:ln w="9525">
            <a:solidFill>
              <a:schemeClr val="tx1"/>
            </a:solidFill>
            <a:round/>
            <a:headEnd/>
            <a:tailEnd/>
          </a:ln>
        </p:spPr>
        <p:txBody>
          <a:bodyPr wrap="none" anchor="ctr"/>
          <a:lstStyle/>
          <a:p>
            <a:endParaRPr lang="zh-CN" altLang="en-US"/>
          </a:p>
        </p:txBody>
      </p:sp>
      <p:sp>
        <p:nvSpPr>
          <p:cNvPr id="198730" name="Line 82"/>
          <p:cNvSpPr>
            <a:spLocks noChangeShapeType="1"/>
          </p:cNvSpPr>
          <p:nvPr/>
        </p:nvSpPr>
        <p:spPr bwMode="auto">
          <a:xfrm>
            <a:off x="4100513" y="4335463"/>
            <a:ext cx="0" cy="55562"/>
          </a:xfrm>
          <a:prstGeom prst="line">
            <a:avLst/>
          </a:prstGeom>
          <a:noFill/>
          <a:ln w="9525">
            <a:solidFill>
              <a:schemeClr val="tx1"/>
            </a:solidFill>
            <a:round/>
            <a:headEnd/>
            <a:tailEnd/>
          </a:ln>
        </p:spPr>
        <p:txBody>
          <a:bodyPr wrap="none" anchor="ctr"/>
          <a:lstStyle/>
          <a:p>
            <a:endParaRPr lang="zh-CN" altLang="en-US"/>
          </a:p>
        </p:txBody>
      </p:sp>
      <p:sp>
        <p:nvSpPr>
          <p:cNvPr id="198731" name="Line 83"/>
          <p:cNvSpPr>
            <a:spLocks noChangeShapeType="1"/>
          </p:cNvSpPr>
          <p:nvPr/>
        </p:nvSpPr>
        <p:spPr bwMode="auto">
          <a:xfrm>
            <a:off x="4568825" y="4338638"/>
            <a:ext cx="0" cy="55562"/>
          </a:xfrm>
          <a:prstGeom prst="line">
            <a:avLst/>
          </a:prstGeom>
          <a:noFill/>
          <a:ln w="9525">
            <a:solidFill>
              <a:schemeClr val="tx1"/>
            </a:solidFill>
            <a:round/>
            <a:headEnd/>
            <a:tailEnd/>
          </a:ln>
        </p:spPr>
        <p:txBody>
          <a:bodyPr wrap="none" anchor="ctr"/>
          <a:lstStyle/>
          <a:p>
            <a:endParaRPr lang="zh-CN" altLang="en-US"/>
          </a:p>
        </p:txBody>
      </p:sp>
      <p:sp>
        <p:nvSpPr>
          <p:cNvPr id="198732" name="Line 84"/>
          <p:cNvSpPr>
            <a:spLocks noChangeShapeType="1"/>
          </p:cNvSpPr>
          <p:nvPr/>
        </p:nvSpPr>
        <p:spPr bwMode="auto">
          <a:xfrm>
            <a:off x="5026025" y="4332288"/>
            <a:ext cx="0" cy="55562"/>
          </a:xfrm>
          <a:prstGeom prst="line">
            <a:avLst/>
          </a:prstGeom>
          <a:noFill/>
          <a:ln w="9525">
            <a:solidFill>
              <a:schemeClr val="tx1"/>
            </a:solidFill>
            <a:round/>
            <a:headEnd/>
            <a:tailEnd/>
          </a:ln>
        </p:spPr>
        <p:txBody>
          <a:bodyPr wrap="none" anchor="ctr"/>
          <a:lstStyle/>
          <a:p>
            <a:endParaRPr lang="zh-CN" altLang="en-US"/>
          </a:p>
        </p:txBody>
      </p:sp>
      <p:sp>
        <p:nvSpPr>
          <p:cNvPr id="198733" name="Line 85"/>
          <p:cNvSpPr>
            <a:spLocks noChangeShapeType="1"/>
          </p:cNvSpPr>
          <p:nvPr/>
        </p:nvSpPr>
        <p:spPr bwMode="auto">
          <a:xfrm>
            <a:off x="5491163" y="4338638"/>
            <a:ext cx="0" cy="55562"/>
          </a:xfrm>
          <a:prstGeom prst="line">
            <a:avLst/>
          </a:prstGeom>
          <a:noFill/>
          <a:ln w="9525">
            <a:solidFill>
              <a:schemeClr val="tx1"/>
            </a:solidFill>
            <a:round/>
            <a:headEnd/>
            <a:tailEnd/>
          </a:ln>
        </p:spPr>
        <p:txBody>
          <a:bodyPr wrap="none" anchor="ctr"/>
          <a:lstStyle/>
          <a:p>
            <a:endParaRPr lang="zh-CN" altLang="en-US"/>
          </a:p>
        </p:txBody>
      </p:sp>
      <p:sp>
        <p:nvSpPr>
          <p:cNvPr id="198734" name="Line 86"/>
          <p:cNvSpPr>
            <a:spLocks noChangeShapeType="1"/>
          </p:cNvSpPr>
          <p:nvPr/>
        </p:nvSpPr>
        <p:spPr bwMode="auto">
          <a:xfrm>
            <a:off x="5951538" y="4332288"/>
            <a:ext cx="0" cy="55562"/>
          </a:xfrm>
          <a:prstGeom prst="line">
            <a:avLst/>
          </a:prstGeom>
          <a:noFill/>
          <a:ln w="9525">
            <a:solidFill>
              <a:schemeClr val="tx1"/>
            </a:solidFill>
            <a:round/>
            <a:headEnd/>
            <a:tailEnd/>
          </a:ln>
        </p:spPr>
        <p:txBody>
          <a:bodyPr wrap="none" anchor="ctr"/>
          <a:lstStyle/>
          <a:p>
            <a:endParaRPr lang="zh-CN" altLang="en-US"/>
          </a:p>
        </p:txBody>
      </p:sp>
      <p:sp>
        <p:nvSpPr>
          <p:cNvPr id="198735" name="Text Box 87"/>
          <p:cNvSpPr txBox="1">
            <a:spLocks noChangeArrowheads="1"/>
          </p:cNvSpPr>
          <p:nvPr/>
        </p:nvSpPr>
        <p:spPr bwMode="auto">
          <a:xfrm>
            <a:off x="971550" y="4335463"/>
            <a:ext cx="379413"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LF</a:t>
            </a:r>
          </a:p>
        </p:txBody>
      </p:sp>
      <p:sp>
        <p:nvSpPr>
          <p:cNvPr id="198736" name="Text Box 88"/>
          <p:cNvSpPr txBox="1">
            <a:spLocks noChangeArrowheads="1"/>
          </p:cNvSpPr>
          <p:nvPr/>
        </p:nvSpPr>
        <p:spPr bwMode="auto">
          <a:xfrm>
            <a:off x="1430338" y="4335463"/>
            <a:ext cx="422275"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MF</a:t>
            </a:r>
          </a:p>
        </p:txBody>
      </p:sp>
      <p:sp>
        <p:nvSpPr>
          <p:cNvPr id="198737" name="Text Box 89"/>
          <p:cNvSpPr txBox="1">
            <a:spLocks noChangeArrowheads="1"/>
          </p:cNvSpPr>
          <p:nvPr/>
        </p:nvSpPr>
        <p:spPr bwMode="auto">
          <a:xfrm>
            <a:off x="1885950" y="4335463"/>
            <a:ext cx="396875"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HF</a:t>
            </a:r>
          </a:p>
        </p:txBody>
      </p:sp>
      <p:sp>
        <p:nvSpPr>
          <p:cNvPr id="198738" name="Text Box 90"/>
          <p:cNvSpPr txBox="1">
            <a:spLocks noChangeArrowheads="1"/>
          </p:cNvSpPr>
          <p:nvPr/>
        </p:nvSpPr>
        <p:spPr bwMode="auto">
          <a:xfrm>
            <a:off x="2290763" y="4335463"/>
            <a:ext cx="506412"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VHF</a:t>
            </a:r>
          </a:p>
        </p:txBody>
      </p:sp>
      <p:sp>
        <p:nvSpPr>
          <p:cNvPr id="198739" name="Text Box 91"/>
          <p:cNvSpPr txBox="1">
            <a:spLocks noChangeArrowheads="1"/>
          </p:cNvSpPr>
          <p:nvPr/>
        </p:nvSpPr>
        <p:spPr bwMode="auto">
          <a:xfrm>
            <a:off x="2736850" y="4335463"/>
            <a:ext cx="506413"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UHF</a:t>
            </a:r>
          </a:p>
        </p:txBody>
      </p:sp>
      <p:sp>
        <p:nvSpPr>
          <p:cNvPr id="198740" name="Text Box 92"/>
          <p:cNvSpPr txBox="1">
            <a:spLocks noChangeArrowheads="1"/>
          </p:cNvSpPr>
          <p:nvPr/>
        </p:nvSpPr>
        <p:spPr bwMode="auto">
          <a:xfrm>
            <a:off x="3179763" y="4335463"/>
            <a:ext cx="481012"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SHF</a:t>
            </a:r>
          </a:p>
        </p:txBody>
      </p:sp>
      <p:sp>
        <p:nvSpPr>
          <p:cNvPr id="198741" name="Text Box 93"/>
          <p:cNvSpPr txBox="1">
            <a:spLocks noChangeArrowheads="1"/>
          </p:cNvSpPr>
          <p:nvPr/>
        </p:nvSpPr>
        <p:spPr bwMode="auto">
          <a:xfrm>
            <a:off x="3648075" y="4335463"/>
            <a:ext cx="498475"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EHF</a:t>
            </a:r>
          </a:p>
        </p:txBody>
      </p:sp>
      <p:sp>
        <p:nvSpPr>
          <p:cNvPr id="198742" name="Text Box 94"/>
          <p:cNvSpPr txBox="1">
            <a:spLocks noChangeArrowheads="1"/>
          </p:cNvSpPr>
          <p:nvPr/>
        </p:nvSpPr>
        <p:spPr bwMode="auto">
          <a:xfrm>
            <a:off x="4102100" y="4335463"/>
            <a:ext cx="498475"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THF</a:t>
            </a:r>
          </a:p>
        </p:txBody>
      </p:sp>
      <p:sp>
        <p:nvSpPr>
          <p:cNvPr id="198743" name="Text Box 95"/>
          <p:cNvSpPr txBox="1">
            <a:spLocks noChangeArrowheads="1"/>
          </p:cNvSpPr>
          <p:nvPr/>
        </p:nvSpPr>
        <p:spPr bwMode="auto">
          <a:xfrm>
            <a:off x="204788" y="4279900"/>
            <a:ext cx="488950" cy="274638"/>
          </a:xfrm>
          <a:prstGeom prst="rect">
            <a:avLst/>
          </a:prstGeom>
          <a:noFill/>
          <a:ln w="9525">
            <a:noFill/>
            <a:miter lim="800000"/>
            <a:headEnd/>
            <a:tailEnd/>
          </a:ln>
        </p:spPr>
        <p:txBody>
          <a:bodyPr wrap="none">
            <a:spAutoFit/>
          </a:bodyPr>
          <a:lstStyle/>
          <a:p>
            <a:r>
              <a:rPr kumimoji="1" lang="zh-CN" altLang="en-US" sz="1200" b="0" u="none">
                <a:solidFill>
                  <a:srgbClr val="333399"/>
                </a:solidFill>
                <a:ea typeface="黑体" pitchFamily="2" charset="-122"/>
              </a:rPr>
              <a:t>波段</a:t>
            </a:r>
          </a:p>
        </p:txBody>
      </p:sp>
      <p:sp>
        <p:nvSpPr>
          <p:cNvPr id="198744" name="Text Box 96"/>
          <p:cNvSpPr txBox="1">
            <a:spLocks noChangeArrowheads="1"/>
          </p:cNvSpPr>
          <p:nvPr/>
        </p:nvSpPr>
        <p:spPr bwMode="auto">
          <a:xfrm>
            <a:off x="598488" y="2814638"/>
            <a:ext cx="5619750" cy="274637"/>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4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5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6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7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8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9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10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11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12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13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14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15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16</a:t>
            </a:r>
            <a:endParaRPr kumimoji="1" lang="en-US" altLang="zh-CN" sz="1200" u="none">
              <a:solidFill>
                <a:srgbClr val="333399"/>
              </a:solidFill>
              <a:ea typeface="黑体" pitchFamily="2" charset="-122"/>
            </a:endParaRPr>
          </a:p>
        </p:txBody>
      </p:sp>
      <p:sp>
        <p:nvSpPr>
          <p:cNvPr id="198745" name="Text Box 97"/>
          <p:cNvSpPr txBox="1">
            <a:spLocks noChangeArrowheads="1"/>
          </p:cNvSpPr>
          <p:nvPr/>
        </p:nvSpPr>
        <p:spPr bwMode="auto">
          <a:xfrm>
            <a:off x="622300" y="1924050"/>
            <a:ext cx="5670550" cy="274638"/>
          </a:xfrm>
          <a:prstGeom prst="rect">
            <a:avLst/>
          </a:prstGeom>
          <a:noFill/>
          <a:ln w="9525">
            <a:noFill/>
            <a:miter lim="800000"/>
            <a:headEnd/>
            <a:tailEnd/>
          </a:ln>
        </p:spPr>
        <p:txBody>
          <a:bodyPr wrap="none">
            <a:spAutoFit/>
          </a:bodyPr>
          <a:lstStyle/>
          <a:p>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0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2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4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6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8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10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12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14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16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18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20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22       </a:t>
            </a:r>
            <a:r>
              <a:rPr kumimoji="1" lang="en-US" altLang="zh-CN" sz="1200" u="none">
                <a:solidFill>
                  <a:srgbClr val="333399"/>
                </a:solidFill>
                <a:ea typeface="黑体" pitchFamily="2" charset="-122"/>
              </a:rPr>
              <a:t>10</a:t>
            </a:r>
            <a:r>
              <a:rPr kumimoji="1" lang="en-US" altLang="zh-CN" sz="1200" u="none" baseline="30000">
                <a:solidFill>
                  <a:srgbClr val="333399"/>
                </a:solidFill>
                <a:ea typeface="黑体" pitchFamily="2" charset="-122"/>
              </a:rPr>
              <a:t>24</a:t>
            </a:r>
            <a:endParaRPr kumimoji="1" lang="en-US" altLang="zh-CN" sz="1200" u="none">
              <a:solidFill>
                <a:srgbClr val="333399"/>
              </a:solidFill>
              <a:ea typeface="黑体" pitchFamily="2" charset="-122"/>
            </a:endParaRPr>
          </a:p>
        </p:txBody>
      </p:sp>
      <p:sp>
        <p:nvSpPr>
          <p:cNvPr id="198746" name="Line 98"/>
          <p:cNvSpPr>
            <a:spLocks noChangeShapeType="1"/>
          </p:cNvSpPr>
          <p:nvPr/>
        </p:nvSpPr>
        <p:spPr bwMode="auto">
          <a:xfrm flipV="1">
            <a:off x="2903538" y="3998913"/>
            <a:ext cx="279400" cy="1587"/>
          </a:xfrm>
          <a:prstGeom prst="line">
            <a:avLst/>
          </a:prstGeom>
          <a:noFill/>
          <a:ln w="9525">
            <a:solidFill>
              <a:schemeClr val="tx1"/>
            </a:solidFill>
            <a:round/>
            <a:headEnd type="triangle" w="med" len="lg"/>
            <a:tailEnd type="triangle" w="med" len="lg"/>
          </a:ln>
        </p:spPr>
        <p:txBody>
          <a:bodyPr wrap="none" anchor="ctr"/>
          <a:lstStyle/>
          <a:p>
            <a:endParaRPr lang="zh-CN" altLang="en-US"/>
          </a:p>
        </p:txBody>
      </p:sp>
      <p:sp>
        <p:nvSpPr>
          <p:cNvPr id="198747" name="Rectangle 99"/>
          <p:cNvSpPr>
            <a:spLocks noChangeArrowheads="1"/>
          </p:cNvSpPr>
          <p:nvPr/>
        </p:nvSpPr>
        <p:spPr bwMode="auto">
          <a:xfrm>
            <a:off x="3003550" y="3613150"/>
            <a:ext cx="65088" cy="323850"/>
          </a:xfrm>
          <a:prstGeom prst="rect">
            <a:avLst/>
          </a:prstGeom>
          <a:noFill/>
          <a:ln w="9525">
            <a:noFill/>
            <a:miter lim="800000"/>
            <a:headEnd/>
            <a:tailEnd/>
          </a:ln>
        </p:spPr>
        <p:txBody>
          <a:bodyPr wrap="none" anchor="ctr"/>
          <a:lstStyle/>
          <a:p>
            <a:pPr algn="ctr"/>
            <a:endParaRPr lang="zh-CN" altLang="en-US" sz="1800" b="0" u="none">
              <a:solidFill>
                <a:schemeClr val="tx1"/>
              </a:solidFill>
              <a:latin typeface="Tahoma" pitchFamily="34" charset="0"/>
              <a:ea typeface="宋体" charset="-122"/>
            </a:endParaRPr>
          </a:p>
        </p:txBody>
      </p:sp>
      <p:sp>
        <p:nvSpPr>
          <p:cNvPr id="198748" name="Text Box 100"/>
          <p:cNvSpPr txBox="1">
            <a:spLocks noChangeArrowheads="1"/>
          </p:cNvSpPr>
          <p:nvPr/>
        </p:nvSpPr>
        <p:spPr bwMode="auto">
          <a:xfrm>
            <a:off x="2762250" y="3613150"/>
            <a:ext cx="679450" cy="420688"/>
          </a:xfrm>
          <a:prstGeom prst="rect">
            <a:avLst/>
          </a:prstGeom>
          <a:noFill/>
          <a:ln w="9525">
            <a:noFill/>
            <a:miter lim="800000"/>
            <a:headEnd/>
            <a:tailEnd/>
          </a:ln>
        </p:spPr>
        <p:txBody>
          <a:bodyPr wrap="none">
            <a:spAutoFit/>
          </a:bodyPr>
          <a:lstStyle/>
          <a:p>
            <a:pPr>
              <a:lnSpc>
                <a:spcPct val="90000"/>
              </a:lnSpc>
            </a:pPr>
            <a:r>
              <a:rPr kumimoji="1" lang="zh-CN" altLang="en-US" sz="1200" b="0" u="none">
                <a:solidFill>
                  <a:srgbClr val="333399"/>
                </a:solidFill>
                <a:ea typeface="黑体" pitchFamily="2" charset="-122"/>
              </a:rPr>
              <a:t>  移动</a:t>
            </a:r>
          </a:p>
          <a:p>
            <a:pPr>
              <a:lnSpc>
                <a:spcPct val="90000"/>
              </a:lnSpc>
            </a:pPr>
            <a:r>
              <a:rPr kumimoji="1" lang="zh-CN" altLang="en-US" sz="1200" b="0" u="none">
                <a:solidFill>
                  <a:srgbClr val="333399"/>
                </a:solidFill>
                <a:ea typeface="黑体" pitchFamily="2" charset="-122"/>
              </a:rPr>
              <a:t>无线电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1" name="内容占位符 2"/>
          <p:cNvSpPr>
            <a:spLocks noGrp="1"/>
          </p:cNvSpPr>
          <p:nvPr>
            <p:ph idx="4294967295"/>
          </p:nvPr>
        </p:nvSpPr>
        <p:spPr>
          <a:xfrm>
            <a:off x="323850" y="1419225"/>
            <a:ext cx="6048375" cy="936625"/>
          </a:xfrm>
        </p:spPr>
        <p:txBody>
          <a:bodyPr/>
          <a:lstStyle/>
          <a:p>
            <a:pPr marL="457200" indent="-457200">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不同波长（或频率）的无线电波，传播特性往往不同，应用于通信的范围也不相同；</a:t>
            </a:r>
          </a:p>
        </p:txBody>
      </p:sp>
      <p:sp>
        <p:nvSpPr>
          <p:cNvPr id="210952" name="Rectangle 3"/>
          <p:cNvSpPr>
            <a:spLocks noChangeArrowheads="1"/>
          </p:cNvSpPr>
          <p:nvPr/>
        </p:nvSpPr>
        <p:spPr bwMode="auto">
          <a:xfrm>
            <a:off x="755650" y="844550"/>
            <a:ext cx="1403350" cy="457200"/>
          </a:xfrm>
          <a:prstGeom prst="rect">
            <a:avLst/>
          </a:prstGeom>
          <a:noFill/>
          <a:ln w="9525">
            <a:noFill/>
            <a:miter lim="800000"/>
            <a:headEnd/>
            <a:tailEnd/>
          </a:ln>
        </p:spPr>
        <p:txBody>
          <a:bodyPr wrap="none">
            <a:spAutoFit/>
          </a:bodyPr>
          <a:lstStyle/>
          <a:p>
            <a:r>
              <a:rPr lang="zh-CN" altLang="en-US" sz="2400" u="none">
                <a:solidFill>
                  <a:srgbClr val="007D7A"/>
                </a:solidFill>
              </a:rPr>
              <a:t>无线通信</a:t>
            </a:r>
          </a:p>
        </p:txBody>
      </p:sp>
      <p:graphicFrame>
        <p:nvGraphicFramePr>
          <p:cNvPr id="210949" name="Object 5"/>
          <p:cNvGraphicFramePr>
            <a:graphicFrameLocks noChangeAspect="1"/>
          </p:cNvGraphicFramePr>
          <p:nvPr/>
        </p:nvGraphicFramePr>
        <p:xfrm>
          <a:off x="3060700" y="2428875"/>
          <a:ext cx="3024188" cy="2163763"/>
        </p:xfrm>
        <a:graphic>
          <a:graphicData uri="http://schemas.openxmlformats.org/presentationml/2006/ole">
            <mc:AlternateContent xmlns:mc="http://schemas.openxmlformats.org/markup-compatibility/2006">
              <mc:Choice xmlns:v="urn:schemas-microsoft-com:vml" Requires="v">
                <p:oleObj spid="_x0000_s210969" name="Visio" r:id="rId4" imgW="2351151" imgH="1683639" progId="Visio.Drawing.11">
                  <p:embed/>
                </p:oleObj>
              </mc:Choice>
              <mc:Fallback>
                <p:oleObj name="Visio" r:id="rId4" imgW="2351151" imgH="1683639"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2428875"/>
                        <a:ext cx="3024188" cy="2163763"/>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0" name="Object 6"/>
          <p:cNvGraphicFramePr>
            <a:graphicFrameLocks noChangeAspect="1"/>
          </p:cNvGraphicFramePr>
          <p:nvPr/>
        </p:nvGraphicFramePr>
        <p:xfrm>
          <a:off x="468313" y="3152775"/>
          <a:ext cx="2319337" cy="1292225"/>
        </p:xfrm>
        <a:graphic>
          <a:graphicData uri="http://schemas.openxmlformats.org/presentationml/2006/ole">
            <mc:AlternateContent xmlns:mc="http://schemas.openxmlformats.org/markup-compatibility/2006">
              <mc:Choice xmlns:v="urn:schemas-microsoft-com:vml" Requires="v">
                <p:oleObj spid="_x0000_s210970" name="Visio" r:id="rId6" imgW="1638681" imgH="913638" progId="Visio.Drawing.11">
                  <p:embed/>
                </p:oleObj>
              </mc:Choice>
              <mc:Fallback>
                <p:oleObj name="Visio" r:id="rId6" imgW="1638681" imgH="913638" progId="Visio.Drawing.11">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152775"/>
                        <a:ext cx="2319337" cy="1292225"/>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0953" name="内容占位符 2"/>
          <p:cNvSpPr>
            <a:spLocks/>
          </p:cNvSpPr>
          <p:nvPr/>
        </p:nvSpPr>
        <p:spPr bwMode="auto">
          <a:xfrm>
            <a:off x="971550" y="4445000"/>
            <a:ext cx="4176713" cy="431800"/>
          </a:xfrm>
          <a:prstGeom prst="rect">
            <a:avLst/>
          </a:prstGeom>
          <a:noFill/>
          <a:ln w="9525">
            <a:noFill/>
            <a:miter lim="800000"/>
            <a:headEnd/>
            <a:tailEnd/>
          </a:ln>
        </p:spPr>
        <p:txBody>
          <a:bodyPr/>
          <a:lstStyle/>
          <a:p>
            <a:pPr marL="457200" indent="-457200" algn="dist" eaLnBrk="0" hangingPunct="0">
              <a:lnSpc>
                <a:spcPct val="120000"/>
              </a:lnSpc>
              <a:spcBef>
                <a:spcPct val="20000"/>
              </a:spcBef>
            </a:pPr>
            <a:r>
              <a:rPr lang="zh-CN" altLang="en-US" sz="2000" b="0" u="none">
                <a:solidFill>
                  <a:srgbClr val="C00000"/>
                </a:solidFill>
              </a:rPr>
              <a:t>地波传输                      天波传输</a:t>
            </a:r>
            <a:endParaRPr lang="en-US" altLang="zh-CN" sz="2000" b="0" u="none">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2"/>
          <p:cNvSpPr>
            <a:spLocks noChangeArrowheads="1"/>
          </p:cNvSpPr>
          <p:nvPr/>
        </p:nvSpPr>
        <p:spPr bwMode="auto">
          <a:xfrm>
            <a:off x="214313" y="1876425"/>
            <a:ext cx="5726112" cy="1169988"/>
          </a:xfrm>
          <a:prstGeom prst="rect">
            <a:avLst/>
          </a:prstGeom>
          <a:noFill/>
          <a:ln w="9525">
            <a:noFill/>
            <a:miter lim="800000"/>
            <a:headEnd/>
            <a:tailEnd/>
          </a:ln>
        </p:spPr>
        <p:txBody>
          <a:bodyPr>
            <a:spAutoFit/>
          </a:bodyPr>
          <a:lstStyle/>
          <a:p>
            <a:pPr algn="ctr"/>
            <a:r>
              <a:rPr lang="zh-CN" altLang="en-US" u="none">
                <a:solidFill>
                  <a:srgbClr val="194D19"/>
                </a:solidFill>
                <a:latin typeface="华文新魏" pitchFamily="2" charset="-122"/>
              </a:rPr>
              <a:t>第八章 物理层与</a:t>
            </a:r>
            <a:r>
              <a:rPr lang="zh-CN" altLang="en-US" u="none">
                <a:solidFill>
                  <a:srgbClr val="194D19"/>
                </a:solidFill>
              </a:rPr>
              <a:t>数据通信</a:t>
            </a:r>
            <a:endParaRPr lang="zh-CN" altLang="en-US" u="none">
              <a:solidFill>
                <a:srgbClr val="194D19"/>
              </a:solidFill>
              <a:latin typeface="华文新魏" pitchFamily="2" charset="-122"/>
            </a:endParaRPr>
          </a:p>
          <a:p>
            <a:pPr algn="ctr"/>
            <a:endParaRPr lang="en-US" altLang="zh-CN" sz="1400" b="0" u="none">
              <a:solidFill>
                <a:srgbClr val="002060"/>
              </a:solidFill>
              <a:latin typeface="Constantia" pitchFamily="18" charset="0"/>
            </a:endParaRPr>
          </a:p>
          <a:p>
            <a:pPr algn="ctr">
              <a:lnSpc>
                <a:spcPct val="120000"/>
              </a:lnSpc>
            </a:pPr>
            <a:r>
              <a:rPr lang="zh-CN" altLang="en-US" sz="2400" u="none">
                <a:solidFill>
                  <a:srgbClr val="002060"/>
                </a:solidFill>
              </a:rPr>
              <a:t>第一节 物理层的基本概念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内容占位符 2"/>
          <p:cNvSpPr>
            <a:spLocks noGrp="1"/>
          </p:cNvSpPr>
          <p:nvPr>
            <p:ph idx="4294967295"/>
          </p:nvPr>
        </p:nvSpPr>
        <p:spPr>
          <a:xfrm>
            <a:off x="323850" y="1492250"/>
            <a:ext cx="6553200" cy="936625"/>
          </a:xfrm>
        </p:spPr>
        <p:txBody>
          <a:bodyPr/>
          <a:lstStyle/>
          <a:p>
            <a:pPr marL="457200" indent="-457200">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频率在</a:t>
            </a:r>
            <a:r>
              <a:rPr lang="en-US" altLang="zh-CN" sz="2000" smtClean="0">
                <a:solidFill>
                  <a:srgbClr val="1A3868"/>
                </a:solidFill>
                <a:latin typeface="Times New Roman" pitchFamily="18" charset="0"/>
                <a:ea typeface="微软雅黑" pitchFamily="34" charset="-122"/>
                <a:cs typeface="Times New Roman" pitchFamily="18" charset="0"/>
              </a:rPr>
              <a:t>100MHz</a:t>
            </a:r>
            <a:r>
              <a:rPr lang="zh-CN" alt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10GHz</a:t>
            </a:r>
            <a:r>
              <a:rPr lang="zh-CN" altLang="en-US" sz="2000" smtClean="0">
                <a:solidFill>
                  <a:srgbClr val="1A3868"/>
                </a:solidFill>
                <a:latin typeface="Times New Roman" pitchFamily="18" charset="0"/>
                <a:ea typeface="微软雅黑" pitchFamily="34" charset="-122"/>
                <a:cs typeface="Times New Roman" pitchFamily="18" charset="0"/>
              </a:rPr>
              <a:t>之间的信号为</a:t>
            </a:r>
            <a:r>
              <a:rPr lang="zh-CN" altLang="en-US" sz="2000" smtClean="0">
                <a:solidFill>
                  <a:srgbClr val="C00000"/>
                </a:solidFill>
                <a:latin typeface="Times New Roman" pitchFamily="18" charset="0"/>
                <a:ea typeface="微软雅黑" pitchFamily="34" charset="-122"/>
                <a:cs typeface="Times New Roman" pitchFamily="18" charset="0"/>
              </a:rPr>
              <a:t>微波信号</a:t>
            </a:r>
            <a:r>
              <a:rPr lang="zh-CN" altLang="en-US" sz="2000" smtClean="0">
                <a:solidFill>
                  <a:srgbClr val="1A3868"/>
                </a:solidFill>
                <a:latin typeface="Times New Roman" pitchFamily="18" charset="0"/>
                <a:ea typeface="微软雅黑" pitchFamily="34" charset="-122"/>
                <a:cs typeface="Times New Roman" pitchFamily="18" charset="0"/>
              </a:rPr>
              <a:t>；</a:t>
            </a:r>
          </a:p>
          <a:p>
            <a:pPr marL="457200" indent="-457200">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微波信号只能进行</a:t>
            </a:r>
            <a:r>
              <a:rPr lang="zh-CN" altLang="en-US" sz="2000" smtClean="0">
                <a:solidFill>
                  <a:srgbClr val="C00000"/>
                </a:solidFill>
                <a:latin typeface="Times New Roman" pitchFamily="18" charset="0"/>
                <a:ea typeface="微软雅黑" pitchFamily="34" charset="-122"/>
                <a:cs typeface="Times New Roman" pitchFamily="18" charset="0"/>
              </a:rPr>
              <a:t>视距传播</a:t>
            </a:r>
            <a:r>
              <a:rPr lang="zh-CN" altLang="en-US" sz="2000" smtClean="0">
                <a:solidFill>
                  <a:srgbClr val="1A3868"/>
                </a:solidFill>
                <a:latin typeface="Times New Roman" pitchFamily="18" charset="0"/>
                <a:ea typeface="微软雅黑" pitchFamily="34" charset="-122"/>
                <a:cs typeface="Times New Roman" pitchFamily="18" charset="0"/>
              </a:rPr>
              <a:t>；</a:t>
            </a:r>
            <a:endParaRPr lang="en-US" altLang="zh-CN" sz="2000" smtClean="0">
              <a:solidFill>
                <a:srgbClr val="1A3868"/>
              </a:solidFill>
              <a:latin typeface="Times New Roman" pitchFamily="18" charset="0"/>
              <a:ea typeface="微软雅黑" pitchFamily="34" charset="-122"/>
              <a:cs typeface="Times New Roman" pitchFamily="18" charset="0"/>
            </a:endParaRPr>
          </a:p>
          <a:p>
            <a:pPr marL="457200" indent="-457200">
              <a:lnSpc>
                <a:spcPct val="120000"/>
              </a:lnSpc>
            </a:pPr>
            <a:endParaRPr lang="en-US" altLang="zh-CN" sz="600" b="1" smtClean="0">
              <a:solidFill>
                <a:srgbClr val="2D2DB9"/>
              </a:solidFill>
              <a:latin typeface="Times New Roman" pitchFamily="18" charset="0"/>
              <a:ea typeface="宋体" charset="-122"/>
              <a:cs typeface="Times New Roman" pitchFamily="18" charset="0"/>
            </a:endParaRPr>
          </a:p>
        </p:txBody>
      </p:sp>
      <p:sp>
        <p:nvSpPr>
          <p:cNvPr id="212994" name="Rectangle 4"/>
          <p:cNvSpPr>
            <a:spLocks noChangeArrowheads="1"/>
          </p:cNvSpPr>
          <p:nvPr/>
        </p:nvSpPr>
        <p:spPr bwMode="auto">
          <a:xfrm>
            <a:off x="755650" y="844550"/>
            <a:ext cx="1403350" cy="457200"/>
          </a:xfrm>
          <a:prstGeom prst="rect">
            <a:avLst/>
          </a:prstGeom>
          <a:noFill/>
          <a:ln w="9525">
            <a:noFill/>
            <a:miter lim="800000"/>
            <a:headEnd/>
            <a:tailEnd/>
          </a:ln>
        </p:spPr>
        <p:txBody>
          <a:bodyPr wrap="none">
            <a:spAutoFit/>
          </a:bodyPr>
          <a:lstStyle/>
          <a:p>
            <a:r>
              <a:rPr lang="zh-CN" altLang="en-US" sz="2400" u="none">
                <a:solidFill>
                  <a:srgbClr val="007D7A"/>
                </a:solidFill>
              </a:rPr>
              <a:t>微波通信</a:t>
            </a:r>
          </a:p>
        </p:txBody>
      </p:sp>
      <p:pic>
        <p:nvPicPr>
          <p:cNvPr id="212995" name="Picture 8" descr="weibo"/>
          <p:cNvPicPr>
            <a:picLocks noChangeAspect="1" noChangeArrowheads="1"/>
          </p:cNvPicPr>
          <p:nvPr/>
        </p:nvPicPr>
        <p:blipFill>
          <a:blip r:embed="rId3"/>
          <a:srcRect/>
          <a:stretch>
            <a:fillRect/>
          </a:stretch>
        </p:blipFill>
        <p:spPr bwMode="auto">
          <a:xfrm>
            <a:off x="827088" y="2532063"/>
            <a:ext cx="4824412"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6" name="标题 1"/>
          <p:cNvSpPr>
            <a:spLocks noGrp="1"/>
          </p:cNvSpPr>
          <p:nvPr>
            <p:ph type="title" idx="4294967295"/>
          </p:nvPr>
        </p:nvSpPr>
        <p:spPr>
          <a:xfrm>
            <a:off x="663575" y="63500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蜂窝无线通信</a:t>
            </a:r>
          </a:p>
        </p:txBody>
      </p:sp>
      <p:sp>
        <p:nvSpPr>
          <p:cNvPr id="194567" name="内容占位符 2"/>
          <p:cNvSpPr>
            <a:spLocks noGrp="1"/>
          </p:cNvSpPr>
          <p:nvPr>
            <p:ph idx="4294967295"/>
          </p:nvPr>
        </p:nvSpPr>
        <p:spPr>
          <a:xfrm>
            <a:off x="323850" y="1589088"/>
            <a:ext cx="3889375" cy="2927350"/>
          </a:xfrm>
        </p:spPr>
        <p:txBody>
          <a:bodyPr/>
          <a:lstStyle/>
          <a:p>
            <a:pPr>
              <a:lnSpc>
                <a:spcPct val="120000"/>
              </a:lnSpc>
              <a:spcAft>
                <a:spcPct val="20000"/>
              </a:spcAft>
            </a:pPr>
            <a:r>
              <a:rPr lang="zh-CN" altLang="en-US" sz="2000" smtClean="0">
                <a:solidFill>
                  <a:srgbClr val="C00000"/>
                </a:solidFill>
                <a:latin typeface="Times New Roman" pitchFamily="18" charset="0"/>
                <a:ea typeface="微软雅黑" pitchFamily="34" charset="-122"/>
                <a:cs typeface="Times New Roman" pitchFamily="18" charset="0"/>
              </a:rPr>
              <a:t>小区制</a:t>
            </a:r>
            <a:r>
              <a:rPr lang="zh-CN" altLang="en-US" sz="2000" smtClean="0">
                <a:solidFill>
                  <a:srgbClr val="1A3868"/>
                </a:solidFill>
                <a:latin typeface="Times New Roman" pitchFamily="18" charset="0"/>
                <a:ea typeface="微软雅黑" pitchFamily="34" charset="-122"/>
                <a:cs typeface="Times New Roman" pitchFamily="18" charset="0"/>
              </a:rPr>
              <a:t>：在每个小区</a:t>
            </a:r>
            <a:r>
              <a:rPr lang="en-US" altLang="zh-CN" sz="2000" smtClean="0">
                <a:solidFill>
                  <a:srgbClr val="1A3868"/>
                </a:solidFill>
                <a:latin typeface="Times New Roman" pitchFamily="18" charset="0"/>
                <a:ea typeface="微软雅黑" pitchFamily="34" charset="-122"/>
                <a:cs typeface="Times New Roman" pitchFamily="18" charset="0"/>
              </a:rPr>
              <a:t>(cell)</a:t>
            </a:r>
            <a:r>
              <a:rPr lang="zh-CN" altLang="en-US" sz="2000" smtClean="0">
                <a:solidFill>
                  <a:srgbClr val="1A3868"/>
                </a:solidFill>
                <a:latin typeface="Times New Roman" pitchFamily="18" charset="0"/>
                <a:ea typeface="微软雅黑" pitchFamily="34" charset="-122"/>
                <a:cs typeface="Times New Roman" pitchFamily="18" charset="0"/>
              </a:rPr>
              <a:t>中设立一个</a:t>
            </a:r>
            <a:r>
              <a:rPr lang="zh-CN" altLang="en-US" sz="2000" smtClean="0">
                <a:solidFill>
                  <a:srgbClr val="C00000"/>
                </a:solidFill>
                <a:latin typeface="Times New Roman" pitchFamily="18" charset="0"/>
                <a:ea typeface="微软雅黑" pitchFamily="34" charset="-122"/>
                <a:cs typeface="Times New Roman" pitchFamily="18" charset="0"/>
              </a:rPr>
              <a:t>基站</a:t>
            </a:r>
            <a:r>
              <a:rPr lang="zh-CN" altLang="en-US" sz="2000" smtClean="0">
                <a:solidFill>
                  <a:srgbClr val="1A3868"/>
                </a:solidFill>
                <a:latin typeface="Times New Roman" pitchFamily="18" charset="0"/>
                <a:ea typeface="微软雅黑" pitchFamily="34" charset="-122"/>
                <a:cs typeface="Times New Roman" pitchFamily="18" charset="0"/>
              </a:rPr>
              <a:t>，通过基站在用户的移动台之间建立通信；</a:t>
            </a:r>
          </a:p>
          <a:p>
            <a:pPr>
              <a:lnSpc>
                <a:spcPct val="120000"/>
              </a:lnSpc>
              <a:spcAft>
                <a:spcPct val="20000"/>
              </a:spcAft>
            </a:pPr>
            <a:r>
              <a:rPr lang="zh-CN" altLang="en-US" sz="2000" smtClean="0">
                <a:solidFill>
                  <a:srgbClr val="1A3868"/>
                </a:solidFill>
                <a:latin typeface="Times New Roman" pitchFamily="18" charset="0"/>
                <a:ea typeface="微软雅黑" pitchFamily="34" charset="-122"/>
                <a:cs typeface="Times New Roman" pitchFamily="18" charset="0"/>
              </a:rPr>
              <a:t>由于区群的结构酷似蜂窝，因此小区制移动通信系统又称为</a:t>
            </a:r>
            <a:r>
              <a:rPr lang="zh-CN" altLang="en-US" sz="2000" smtClean="0">
                <a:solidFill>
                  <a:srgbClr val="C00000"/>
                </a:solidFill>
                <a:latin typeface="Times New Roman" pitchFamily="18" charset="0"/>
                <a:ea typeface="微软雅黑" pitchFamily="34" charset="-122"/>
                <a:cs typeface="Times New Roman" pitchFamily="18" charset="0"/>
              </a:rPr>
              <a:t>蜂窝移动通信系统</a:t>
            </a:r>
            <a:r>
              <a:rPr lang="zh-CN" altLang="en-US" sz="2000" smtClean="0">
                <a:solidFill>
                  <a:srgbClr val="1A3868"/>
                </a:solidFill>
                <a:latin typeface="Times New Roman" pitchFamily="18" charset="0"/>
                <a:ea typeface="微软雅黑" pitchFamily="34" charset="-122"/>
                <a:cs typeface="Times New Roman" pitchFamily="18" charset="0"/>
              </a:rPr>
              <a:t>。</a:t>
            </a:r>
          </a:p>
        </p:txBody>
      </p:sp>
      <p:graphicFrame>
        <p:nvGraphicFramePr>
          <p:cNvPr id="194565" name="Object 5"/>
          <p:cNvGraphicFramePr>
            <a:graphicFrameLocks noChangeAspect="1"/>
          </p:cNvGraphicFramePr>
          <p:nvPr/>
        </p:nvGraphicFramePr>
        <p:xfrm>
          <a:off x="4284663" y="1730375"/>
          <a:ext cx="2016125" cy="2209800"/>
        </p:xfrm>
        <a:graphic>
          <a:graphicData uri="http://schemas.openxmlformats.org/presentationml/2006/ole">
            <mc:AlternateContent xmlns:mc="http://schemas.openxmlformats.org/markup-compatibility/2006">
              <mc:Choice xmlns:v="urn:schemas-microsoft-com:vml" Requires="v">
                <p:oleObj spid="_x0000_s194575" r:id="rId4" imgW="1591920" imgH="1751040" progId="Visio.Drawing.11">
                  <p:embed/>
                </p:oleObj>
              </mc:Choice>
              <mc:Fallback>
                <p:oleObj r:id="rId4" imgW="1591920" imgH="1751040"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1730375"/>
                        <a:ext cx="2016125" cy="2209800"/>
                      </a:xfrm>
                      <a:prstGeom prst="rect">
                        <a:avLst/>
                      </a:prstGeom>
                      <a:noFill/>
                      <a:extLst>
                        <a:ext uri="{909E8E84-426E-40DD-AFC4-6F175D3DCCD1}">
                          <a14:hiddenFill xmlns:a14="http://schemas.microsoft.com/office/drawing/2010/main">
                            <a:solidFill>
                              <a:srgbClr val="6699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内容占位符 2"/>
          <p:cNvSpPr>
            <a:spLocks noGrp="1"/>
          </p:cNvSpPr>
          <p:nvPr>
            <p:ph idx="4294967295"/>
          </p:nvPr>
        </p:nvSpPr>
        <p:spPr>
          <a:xfrm>
            <a:off x="323850" y="927100"/>
            <a:ext cx="6192838" cy="3662363"/>
          </a:xfrm>
        </p:spPr>
        <p:txBody>
          <a:bodyPr/>
          <a:lstStyle/>
          <a:p>
            <a:pPr>
              <a:lnSpc>
                <a:spcPct val="120000"/>
              </a:lnSpc>
              <a:spcAft>
                <a:spcPct val="20000"/>
              </a:spcAft>
            </a:pPr>
            <a:r>
              <a:rPr lang="en-US" altLang="zh-CN" sz="2000" smtClean="0">
                <a:solidFill>
                  <a:srgbClr val="1A3868"/>
                </a:solidFill>
                <a:latin typeface="Times New Roman" pitchFamily="18" charset="0"/>
                <a:ea typeface="微软雅黑" pitchFamily="34" charset="-122"/>
                <a:cs typeface="Times New Roman" pitchFamily="18" charset="0"/>
              </a:rPr>
              <a:t>1995</a:t>
            </a:r>
            <a:r>
              <a:rPr lang="zh-CN" altLang="en-US" sz="2000" smtClean="0">
                <a:solidFill>
                  <a:srgbClr val="1A3868"/>
                </a:solidFill>
                <a:latin typeface="Times New Roman" pitchFamily="18" charset="0"/>
                <a:ea typeface="微软雅黑" pitchFamily="34" charset="-122"/>
                <a:cs typeface="Times New Roman" pitchFamily="18" charset="0"/>
              </a:rPr>
              <a:t>年出现的</a:t>
            </a:r>
            <a:r>
              <a:rPr lang="zh-CN" altLang="en-US" sz="2000" smtClean="0">
                <a:solidFill>
                  <a:srgbClr val="C00000"/>
                </a:solidFill>
                <a:latin typeface="Times New Roman" pitchFamily="18" charset="0"/>
                <a:ea typeface="微软雅黑" pitchFamily="34" charset="-122"/>
                <a:cs typeface="Times New Roman" pitchFamily="18" charset="0"/>
              </a:rPr>
              <a:t>第一代移动通信是模拟方式</a:t>
            </a:r>
            <a:r>
              <a:rPr lang="zh-CN" altLang="en-US" sz="2000" smtClean="0">
                <a:solidFill>
                  <a:srgbClr val="1A3868"/>
                </a:solidFill>
                <a:latin typeface="Times New Roman" pitchFamily="18" charset="0"/>
                <a:ea typeface="微软雅黑" pitchFamily="34" charset="-122"/>
                <a:cs typeface="Times New Roman" pitchFamily="18" charset="0"/>
              </a:rPr>
              <a:t>，用户的语音信息以模拟信号方式传输；</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20000"/>
              </a:spcAft>
            </a:pPr>
            <a:r>
              <a:rPr lang="en-US" altLang="zh-CN" sz="2000" smtClean="0">
                <a:solidFill>
                  <a:srgbClr val="1A3868"/>
                </a:solidFill>
                <a:latin typeface="Times New Roman" pitchFamily="18" charset="0"/>
                <a:ea typeface="微软雅黑" pitchFamily="34" charset="-122"/>
                <a:cs typeface="Times New Roman" pitchFamily="18" charset="0"/>
              </a:rPr>
              <a:t>1997</a:t>
            </a:r>
            <a:r>
              <a:rPr lang="zh-CN" altLang="en-US" sz="2000" smtClean="0">
                <a:solidFill>
                  <a:srgbClr val="1A3868"/>
                </a:solidFill>
                <a:latin typeface="Times New Roman" pitchFamily="18" charset="0"/>
                <a:ea typeface="微软雅黑" pitchFamily="34" charset="-122"/>
                <a:cs typeface="Times New Roman" pitchFamily="18" charset="0"/>
              </a:rPr>
              <a:t>年出现的</a:t>
            </a:r>
            <a:r>
              <a:rPr lang="zh-CN" altLang="en-US" sz="2000" smtClean="0">
                <a:solidFill>
                  <a:srgbClr val="C00000"/>
                </a:solidFill>
                <a:latin typeface="Times New Roman" pitchFamily="18" charset="0"/>
                <a:ea typeface="微软雅黑" pitchFamily="34" charset="-122"/>
                <a:cs typeface="Times New Roman" pitchFamily="18" charset="0"/>
              </a:rPr>
              <a:t>第二代</a:t>
            </a:r>
            <a:r>
              <a:rPr lang="en-US" altLang="zh-CN" sz="2000" smtClean="0">
                <a:solidFill>
                  <a:srgbClr val="C00000"/>
                </a:solidFill>
                <a:latin typeface="Times New Roman" pitchFamily="18" charset="0"/>
                <a:ea typeface="微软雅黑" pitchFamily="34" charset="-122"/>
                <a:cs typeface="Times New Roman" pitchFamily="18" charset="0"/>
              </a:rPr>
              <a:t>(2nd Generation, 2G) </a:t>
            </a:r>
            <a:r>
              <a:rPr lang="zh-CN" altLang="en-US" sz="2000" smtClean="0">
                <a:solidFill>
                  <a:srgbClr val="C00000"/>
                </a:solidFill>
                <a:latin typeface="Times New Roman" pitchFamily="18" charset="0"/>
                <a:ea typeface="微软雅黑" pitchFamily="34" charset="-122"/>
                <a:cs typeface="Times New Roman" pitchFamily="18" charset="0"/>
              </a:rPr>
              <a:t>移动通信</a:t>
            </a:r>
            <a:r>
              <a:rPr lang="zh-CN" altLang="en-US" sz="2000" smtClean="0">
                <a:solidFill>
                  <a:srgbClr val="1A3868"/>
                </a:solidFill>
                <a:latin typeface="Times New Roman" pitchFamily="18" charset="0"/>
                <a:ea typeface="微软雅黑" pitchFamily="34" charset="-122"/>
                <a:cs typeface="Times New Roman" pitchFamily="18" charset="0"/>
              </a:rPr>
              <a:t>采用</a:t>
            </a:r>
            <a:r>
              <a:rPr lang="en-US" altLang="zh-CN" sz="2000" smtClean="0">
                <a:solidFill>
                  <a:srgbClr val="1A3868"/>
                </a:solidFill>
                <a:latin typeface="Times New Roman" pitchFamily="18" charset="0"/>
                <a:ea typeface="微软雅黑" pitchFamily="34" charset="-122"/>
                <a:cs typeface="Times New Roman" pitchFamily="18" charset="0"/>
              </a:rPr>
              <a:t>GSM</a:t>
            </a:r>
            <a:r>
              <a:rPr lang="zh-CN" alt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TDMA</a:t>
            </a:r>
            <a:r>
              <a:rPr lang="zh-CN" altLang="en-US" sz="2000" smtClean="0">
                <a:solidFill>
                  <a:srgbClr val="1A3868"/>
                </a:solidFill>
                <a:latin typeface="Times New Roman" pitchFamily="18" charset="0"/>
                <a:ea typeface="微软雅黑" pitchFamily="34" charset="-122"/>
                <a:cs typeface="Times New Roman" pitchFamily="18" charset="0"/>
              </a:rPr>
              <a:t>等数字制式，使得手机能够接入互联网；</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20000"/>
              </a:spcAft>
            </a:pPr>
            <a:r>
              <a:rPr lang="zh-CN" altLang="en-US" sz="2000" smtClean="0">
                <a:solidFill>
                  <a:srgbClr val="C00000"/>
                </a:solidFill>
                <a:latin typeface="Times New Roman" pitchFamily="18" charset="0"/>
                <a:ea typeface="微软雅黑" pitchFamily="34" charset="-122"/>
                <a:cs typeface="Times New Roman" pitchFamily="18" charset="0"/>
              </a:rPr>
              <a:t>第三代</a:t>
            </a:r>
            <a:r>
              <a:rPr lang="en-US" altLang="zh-CN" sz="2000" smtClean="0">
                <a:solidFill>
                  <a:srgbClr val="C00000"/>
                </a:solidFill>
                <a:latin typeface="Times New Roman" pitchFamily="18" charset="0"/>
                <a:ea typeface="微软雅黑" pitchFamily="34" charset="-122"/>
                <a:cs typeface="Times New Roman" pitchFamily="18" charset="0"/>
              </a:rPr>
              <a:t>(3rd Generation, 3G) </a:t>
            </a:r>
            <a:r>
              <a:rPr lang="zh-CN" altLang="en-US" sz="2000" smtClean="0">
                <a:solidFill>
                  <a:srgbClr val="C00000"/>
                </a:solidFill>
                <a:latin typeface="Times New Roman" pitchFamily="18" charset="0"/>
                <a:ea typeface="微软雅黑" pitchFamily="34" charset="-122"/>
                <a:cs typeface="Times New Roman" pitchFamily="18" charset="0"/>
              </a:rPr>
              <a:t>移动通信</a:t>
            </a:r>
            <a:r>
              <a:rPr lang="zh-CN" altLang="en-US" sz="2000" smtClean="0">
                <a:solidFill>
                  <a:srgbClr val="1A3868"/>
                </a:solidFill>
                <a:latin typeface="Times New Roman" pitchFamily="18" charset="0"/>
                <a:ea typeface="微软雅黑" pitchFamily="34" charset="-122"/>
                <a:cs typeface="Times New Roman" pitchFamily="18" charset="0"/>
              </a:rPr>
              <a:t>能够在全球范围内更好地实现互联网的无缝漫游；</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20000"/>
              </a:spcAft>
            </a:pPr>
            <a:r>
              <a:rPr lang="zh-CN" altLang="en-US" sz="2000" smtClean="0">
                <a:solidFill>
                  <a:srgbClr val="C00000"/>
                </a:solidFill>
                <a:latin typeface="Times New Roman" pitchFamily="18" charset="0"/>
                <a:ea typeface="微软雅黑" pitchFamily="34" charset="-122"/>
                <a:cs typeface="Times New Roman" pitchFamily="18" charset="0"/>
              </a:rPr>
              <a:t>第四代（</a:t>
            </a:r>
            <a:r>
              <a:rPr lang="en-US" altLang="zh-CN" sz="2000" smtClean="0">
                <a:solidFill>
                  <a:srgbClr val="C00000"/>
                </a:solidFill>
                <a:latin typeface="Times New Roman" pitchFamily="18" charset="0"/>
                <a:ea typeface="微软雅黑" pitchFamily="34" charset="-122"/>
                <a:cs typeface="Times New Roman" pitchFamily="18" charset="0"/>
              </a:rPr>
              <a:t>4G</a:t>
            </a:r>
            <a:r>
              <a:rPr lang="zh-CN" altLang="en-US" sz="2000" smtClean="0">
                <a:solidFill>
                  <a:srgbClr val="C00000"/>
                </a:solidFill>
                <a:latin typeface="Times New Roman" pitchFamily="18" charset="0"/>
                <a:ea typeface="微软雅黑" pitchFamily="34" charset="-122"/>
                <a:cs typeface="Times New Roman" pitchFamily="18" charset="0"/>
              </a:rPr>
              <a:t>）移动通信</a:t>
            </a:r>
            <a:r>
              <a:rPr lang="zh-CN" altLang="en-US" sz="2000" smtClean="0">
                <a:solidFill>
                  <a:srgbClr val="1A3868"/>
                </a:solidFill>
                <a:latin typeface="Times New Roman" pitchFamily="18" charset="0"/>
                <a:ea typeface="微软雅黑" pitchFamily="34" charset="-122"/>
                <a:cs typeface="Times New Roman" pitchFamily="18" charset="0"/>
              </a:rPr>
              <a:t>技术也已投入实用。</a:t>
            </a:r>
          </a:p>
          <a:p>
            <a:pPr>
              <a:lnSpc>
                <a:spcPct val="120000"/>
              </a:lnSpc>
              <a:spcAft>
                <a:spcPct val="20000"/>
              </a:spcAft>
            </a:pPr>
            <a:endParaRPr lang="zh-CN" altLang="en-US" sz="2000" b="1" smtClean="0">
              <a:solidFill>
                <a:srgbClr val="2D2DB9"/>
              </a:solidFill>
              <a:latin typeface="Times New Roman" pitchFamily="18" charset="0"/>
              <a:ea typeface="宋体" charset="-122"/>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9" name="标题 1"/>
          <p:cNvSpPr>
            <a:spLocks noGrp="1"/>
          </p:cNvSpPr>
          <p:nvPr>
            <p:ph type="title" idx="4294967295"/>
          </p:nvPr>
        </p:nvSpPr>
        <p:spPr>
          <a:xfrm>
            <a:off x="590550" y="661988"/>
            <a:ext cx="6429375" cy="614362"/>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卫星通信</a:t>
            </a:r>
          </a:p>
        </p:txBody>
      </p:sp>
      <p:sp>
        <p:nvSpPr>
          <p:cNvPr id="183310" name="内容占位符 2"/>
          <p:cNvSpPr>
            <a:spLocks noGrp="1"/>
          </p:cNvSpPr>
          <p:nvPr>
            <p:ph idx="4294967295"/>
          </p:nvPr>
        </p:nvSpPr>
        <p:spPr>
          <a:xfrm>
            <a:off x="395288" y="1204913"/>
            <a:ext cx="6048375" cy="3608387"/>
          </a:xfrm>
        </p:spPr>
        <p:txBody>
          <a:bodyPr/>
          <a:lstStyle/>
          <a:p>
            <a:pPr>
              <a:lnSpc>
                <a:spcPct val="110000"/>
              </a:lnSpc>
            </a:pPr>
            <a:r>
              <a:rPr lang="zh-CN" altLang="en-US" sz="2000" smtClean="0">
                <a:solidFill>
                  <a:srgbClr val="1A3868"/>
                </a:solidFill>
                <a:latin typeface="Times New Roman" pitchFamily="18" charset="0"/>
                <a:ea typeface="微软雅黑" pitchFamily="34" charset="-122"/>
                <a:cs typeface="Times New Roman" pitchFamily="18" charset="0"/>
              </a:rPr>
              <a:t>卫星通信的通信距离远、覆盖面积大、不受地理条件限制、通信信道带宽大、可进行多址通信与移动通信的优点，是现代主要的通信手段。</a:t>
            </a:r>
            <a:endParaRPr lang="zh-CN" altLang="en-US" sz="2000" b="1" smtClean="0">
              <a:solidFill>
                <a:srgbClr val="2D2DB9"/>
              </a:solidFill>
              <a:ea typeface="宋体" charset="-122"/>
              <a:cs typeface="Times New Roman" pitchFamily="18" charset="0"/>
            </a:endParaRPr>
          </a:p>
          <a:p>
            <a:pPr>
              <a:lnSpc>
                <a:spcPct val="110000"/>
              </a:lnSpc>
            </a:pPr>
            <a:endParaRPr lang="zh-CN" altLang="en-US" sz="2000" b="1" smtClean="0">
              <a:solidFill>
                <a:srgbClr val="2D2DB9"/>
              </a:solidFill>
              <a:latin typeface="Times New Roman" pitchFamily="18" charset="0"/>
              <a:ea typeface="宋体" charset="-122"/>
              <a:cs typeface="Times New Roman" pitchFamily="18" charset="0"/>
            </a:endParaRPr>
          </a:p>
        </p:txBody>
      </p:sp>
      <p:sp>
        <p:nvSpPr>
          <p:cNvPr id="1833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83308" name="Object 12"/>
          <p:cNvGraphicFramePr>
            <a:graphicFrameLocks noChangeAspect="1"/>
          </p:cNvGraphicFramePr>
          <p:nvPr/>
        </p:nvGraphicFramePr>
        <p:xfrm>
          <a:off x="611188" y="2522538"/>
          <a:ext cx="5832475" cy="2498725"/>
        </p:xfrm>
        <a:graphic>
          <a:graphicData uri="http://schemas.openxmlformats.org/presentationml/2006/ole">
            <mc:AlternateContent xmlns:mc="http://schemas.openxmlformats.org/markup-compatibility/2006">
              <mc:Choice xmlns:v="urn:schemas-microsoft-com:vml" Requires="v">
                <p:oleObj spid="_x0000_s183318" name="Visio" r:id="rId4" imgW="4904613" imgH="2561463" progId="Visio.Drawing.11">
                  <p:embed/>
                </p:oleObj>
              </mc:Choice>
              <mc:Fallback>
                <p:oleObj name="Visio" r:id="rId4" imgW="4904613" imgH="2561463" progId="Visio.Drawing.1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522538"/>
                        <a:ext cx="5832475" cy="2498725"/>
                      </a:xfrm>
                      <a:prstGeom prst="rect">
                        <a:avLst/>
                      </a:prstGeom>
                      <a:noFill/>
                      <a:extLst>
                        <a:ext uri="{909E8E84-426E-40DD-AFC4-6F175D3DCCD1}">
                          <a14:hiddenFill xmlns:a14="http://schemas.microsoft.com/office/drawing/2010/main">
                            <a:solidFill>
                              <a:srgbClr val="6699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7" name="标题 1"/>
          <p:cNvSpPr>
            <a:spLocks noGrp="1"/>
          </p:cNvSpPr>
          <p:nvPr>
            <p:ph type="title" idx="4294967295"/>
          </p:nvPr>
        </p:nvSpPr>
        <p:spPr>
          <a:xfrm>
            <a:off x="519113" y="706438"/>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一、物理层的功能</a:t>
            </a:r>
          </a:p>
        </p:txBody>
      </p:sp>
      <p:graphicFrame>
        <p:nvGraphicFramePr>
          <p:cNvPr id="168966" name="Object 1"/>
          <p:cNvGraphicFramePr>
            <a:graphicFrameLocks noChangeAspect="1"/>
          </p:cNvGraphicFramePr>
          <p:nvPr/>
        </p:nvGraphicFramePr>
        <p:xfrm>
          <a:off x="468313" y="1420813"/>
          <a:ext cx="5472112" cy="3679825"/>
        </p:xfrm>
        <a:graphic>
          <a:graphicData uri="http://schemas.openxmlformats.org/presentationml/2006/ole">
            <mc:AlternateContent xmlns:mc="http://schemas.openxmlformats.org/markup-compatibility/2006">
              <mc:Choice xmlns:v="urn:schemas-microsoft-com:vml" Requires="v">
                <p:oleObj spid="_x0000_s168976" name="Visio" r:id="rId4" imgW="4057269" imgH="2729103" progId="Visio.Drawing.11">
                  <p:embed/>
                </p:oleObj>
              </mc:Choice>
              <mc:Fallback>
                <p:oleObj name="Visio" r:id="rId4" imgW="4057269" imgH="272910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20813"/>
                        <a:ext cx="5472112" cy="367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6"/>
          <p:cNvSpPr>
            <a:spLocks noChangeArrowheads="1"/>
          </p:cNvSpPr>
          <p:nvPr/>
        </p:nvSpPr>
        <p:spPr bwMode="auto">
          <a:xfrm>
            <a:off x="920807" y="2246772"/>
            <a:ext cx="4643922" cy="1529941"/>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536575" indent="-273050">
              <a:lnSpc>
                <a:spcPct val="130000"/>
              </a:lnSpc>
              <a:defRPr/>
            </a:pPr>
            <a:r>
              <a:rPr lang="zh-CN" altLang="en-US" sz="2000" b="0" u="none">
                <a:solidFill>
                  <a:srgbClr val="FFFF00"/>
                </a:solidFill>
              </a:rPr>
              <a:t>物理层的主要功能：</a:t>
            </a:r>
          </a:p>
          <a:p>
            <a:pPr marL="536575" indent="-273050">
              <a:lnSpc>
                <a:spcPct val="130000"/>
              </a:lnSpc>
              <a:buFontTx/>
              <a:buChar char="•"/>
              <a:defRPr/>
            </a:pPr>
            <a:r>
              <a:rPr lang="zh-CN" altLang="en-US" sz="2000" b="0" u="none">
                <a:solidFill>
                  <a:srgbClr val="FFFF00"/>
                </a:solidFill>
              </a:rPr>
              <a:t>物理连接的建立、维护与释放；</a:t>
            </a:r>
          </a:p>
          <a:p>
            <a:pPr marL="536575" indent="-273050">
              <a:lnSpc>
                <a:spcPct val="130000"/>
              </a:lnSpc>
              <a:buFontTx/>
              <a:buChar char="•"/>
              <a:defRPr/>
            </a:pPr>
            <a:r>
              <a:rPr lang="zh-CN" altLang="en-US" sz="2000" b="0" u="none">
                <a:solidFill>
                  <a:srgbClr val="FFFF00"/>
                </a:solidFill>
              </a:rPr>
              <a:t>比特流的传输。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标题 1"/>
          <p:cNvSpPr>
            <a:spLocks noGrp="1"/>
          </p:cNvSpPr>
          <p:nvPr>
            <p:ph type="title" idx="4294967295"/>
          </p:nvPr>
        </p:nvSpPr>
        <p:spPr>
          <a:xfrm>
            <a:off x="663575" y="706438"/>
            <a:ext cx="4268788"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二、物理层协议的类型</a:t>
            </a:r>
          </a:p>
        </p:txBody>
      </p:sp>
      <p:sp>
        <p:nvSpPr>
          <p:cNvPr id="171010" name="内容占位符 2"/>
          <p:cNvSpPr>
            <a:spLocks noGrp="1"/>
          </p:cNvSpPr>
          <p:nvPr>
            <p:ph idx="4294967295"/>
          </p:nvPr>
        </p:nvSpPr>
        <p:spPr>
          <a:xfrm>
            <a:off x="685800" y="1589088"/>
            <a:ext cx="5254625" cy="1487487"/>
          </a:xfrm>
        </p:spPr>
        <p:txBody>
          <a:bodyPr/>
          <a:lstStyle/>
          <a:p>
            <a:pPr>
              <a:lnSpc>
                <a:spcPct val="125000"/>
              </a:lnSpc>
              <a:buFontTx/>
              <a:buNone/>
            </a:pPr>
            <a:r>
              <a:rPr lang="zh-CN" altLang="en-US" sz="2000" smtClean="0">
                <a:solidFill>
                  <a:srgbClr val="1A3868"/>
                </a:solidFill>
                <a:latin typeface="Times New Roman" pitchFamily="18" charset="0"/>
                <a:ea typeface="微软雅黑" pitchFamily="34" charset="-122"/>
                <a:cs typeface="Times New Roman" pitchFamily="18" charset="0"/>
              </a:rPr>
              <a:t>计算机网络使用的通信信道分为两类：</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5000"/>
              </a:lnSpc>
            </a:pPr>
            <a:r>
              <a:rPr lang="zh-CN" altLang="en-US" sz="2000" smtClean="0">
                <a:solidFill>
                  <a:srgbClr val="C00000"/>
                </a:solidFill>
                <a:latin typeface="Times New Roman" pitchFamily="18" charset="0"/>
                <a:ea typeface="微软雅黑" pitchFamily="34" charset="-122"/>
                <a:cs typeface="Times New Roman" pitchFamily="18" charset="0"/>
              </a:rPr>
              <a:t>点</a:t>
            </a:r>
            <a:r>
              <a:rPr lang="en-US" altLang="zh-CN" sz="2000" smtClean="0">
                <a:solidFill>
                  <a:srgbClr val="C00000"/>
                </a:solidFill>
                <a:latin typeface="Times New Roman" pitchFamily="18" charset="0"/>
                <a:ea typeface="微软雅黑" pitchFamily="34" charset="-122"/>
                <a:cs typeface="Times New Roman" pitchFamily="18" charset="0"/>
              </a:rPr>
              <a:t>-</a:t>
            </a:r>
            <a:r>
              <a:rPr lang="zh-CN" altLang="en-US" sz="2000" smtClean="0">
                <a:solidFill>
                  <a:srgbClr val="C00000"/>
                </a:solidFill>
                <a:latin typeface="Times New Roman" pitchFamily="18" charset="0"/>
                <a:ea typeface="微软雅黑" pitchFamily="34" charset="-122"/>
                <a:cs typeface="Times New Roman" pitchFamily="18" charset="0"/>
              </a:rPr>
              <a:t>点</a:t>
            </a:r>
            <a:r>
              <a:rPr lang="zh-CN" altLang="en-US" sz="2000" smtClean="0">
                <a:solidFill>
                  <a:srgbClr val="1A3868"/>
                </a:solidFill>
                <a:latin typeface="Times New Roman" pitchFamily="18" charset="0"/>
                <a:ea typeface="微软雅黑" pitchFamily="34" charset="-122"/>
                <a:cs typeface="Times New Roman" pitchFamily="18" charset="0"/>
              </a:rPr>
              <a:t>通信线路</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5000"/>
              </a:lnSpc>
            </a:pPr>
            <a:r>
              <a:rPr lang="zh-CN" altLang="en-US" sz="2000" smtClean="0">
                <a:solidFill>
                  <a:srgbClr val="C00000"/>
                </a:solidFill>
                <a:latin typeface="Times New Roman" pitchFamily="18" charset="0"/>
                <a:ea typeface="微软雅黑" pitchFamily="34" charset="-122"/>
                <a:cs typeface="Times New Roman" pitchFamily="18" charset="0"/>
              </a:rPr>
              <a:t>广播</a:t>
            </a:r>
            <a:r>
              <a:rPr lang="zh-CN" altLang="en-US" sz="2000" smtClean="0">
                <a:solidFill>
                  <a:srgbClr val="1A3868"/>
                </a:solidFill>
                <a:latin typeface="Times New Roman" pitchFamily="18" charset="0"/>
                <a:ea typeface="微软雅黑" pitchFamily="34" charset="-122"/>
                <a:cs typeface="Times New Roman" pitchFamily="18" charset="0"/>
              </a:rPr>
              <a:t>通信线路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标题 1"/>
          <p:cNvSpPr>
            <a:spLocks noGrp="1"/>
          </p:cNvSpPr>
          <p:nvPr>
            <p:ph type="title" idx="4294967295"/>
          </p:nvPr>
        </p:nvSpPr>
        <p:spPr>
          <a:xfrm>
            <a:off x="590550" y="706438"/>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点</a:t>
            </a:r>
            <a:r>
              <a:rPr lang="en-US" altLang="zh-CN" sz="2400" smtClean="0">
                <a:solidFill>
                  <a:srgbClr val="007D7A"/>
                </a:solidFill>
                <a:latin typeface="Times New Roman" pitchFamily="18" charset="0"/>
                <a:ea typeface="微软雅黑" pitchFamily="34" charset="-122"/>
                <a:cs typeface="Times New Roman" pitchFamily="18" charset="0"/>
              </a:rPr>
              <a:t>-</a:t>
            </a:r>
            <a:r>
              <a:rPr lang="zh-CN" altLang="en-US" sz="2400" smtClean="0">
                <a:solidFill>
                  <a:srgbClr val="007D7A"/>
                </a:solidFill>
                <a:latin typeface="Times New Roman" pitchFamily="18" charset="0"/>
                <a:ea typeface="微软雅黑" pitchFamily="34" charset="-122"/>
                <a:cs typeface="Times New Roman" pitchFamily="18" charset="0"/>
              </a:rPr>
              <a:t>点通信线路的物理层协议</a:t>
            </a:r>
          </a:p>
        </p:txBody>
      </p:sp>
      <p:sp>
        <p:nvSpPr>
          <p:cNvPr id="173058" name="内容占位符 2"/>
          <p:cNvSpPr>
            <a:spLocks noGrp="1"/>
          </p:cNvSpPr>
          <p:nvPr>
            <p:ph idx="4294967295"/>
          </p:nvPr>
        </p:nvSpPr>
        <p:spPr>
          <a:xfrm>
            <a:off x="468313" y="1660525"/>
            <a:ext cx="5399832" cy="2063750"/>
          </a:xfrm>
        </p:spPr>
        <p:txBody>
          <a:bodyPr/>
          <a:lstStyle/>
          <a:p>
            <a:pPr>
              <a:lnSpc>
                <a:spcPct val="120000"/>
              </a:lnSpc>
              <a:spcBef>
                <a:spcPct val="40000"/>
              </a:spcBef>
            </a:pPr>
            <a:r>
              <a:rPr lang="en-US" altLang="zh-CN" sz="2000" dirty="0" smtClean="0">
                <a:solidFill>
                  <a:srgbClr val="1A3868"/>
                </a:solidFill>
                <a:latin typeface="Times New Roman" pitchFamily="18" charset="0"/>
                <a:ea typeface="微软雅黑" pitchFamily="34" charset="-122"/>
                <a:cs typeface="Times New Roman" pitchFamily="18" charset="0"/>
              </a:rPr>
              <a:t>EIA-232-C (</a:t>
            </a:r>
            <a:r>
              <a:rPr lang="zh-CN" altLang="en-US" sz="2000" dirty="0" smtClean="0">
                <a:solidFill>
                  <a:srgbClr val="1A3868"/>
                </a:solidFill>
                <a:latin typeface="Times New Roman" pitchFamily="18" charset="0"/>
                <a:ea typeface="微软雅黑" pitchFamily="34" charset="-122"/>
                <a:cs typeface="Times New Roman" pitchFamily="18" charset="0"/>
              </a:rPr>
              <a:t> </a:t>
            </a:r>
            <a:r>
              <a:rPr lang="en-US" altLang="zh-CN" sz="2000" dirty="0" smtClean="0">
                <a:solidFill>
                  <a:srgbClr val="1A3868"/>
                </a:solidFill>
                <a:latin typeface="Times New Roman" pitchFamily="18" charset="0"/>
                <a:ea typeface="微软雅黑" pitchFamily="34" charset="-122"/>
                <a:cs typeface="Times New Roman" pitchFamily="18" charset="0"/>
              </a:rPr>
              <a:t>RS-232-C )</a:t>
            </a:r>
            <a:r>
              <a:rPr lang="zh-CN" altLang="en-US" sz="2000" dirty="0" smtClean="0">
                <a:solidFill>
                  <a:srgbClr val="1A3868"/>
                </a:solidFill>
                <a:latin typeface="Times New Roman" pitchFamily="18" charset="0"/>
                <a:ea typeface="微软雅黑" pitchFamily="34" charset="-122"/>
                <a:cs typeface="Times New Roman" pitchFamily="18" charset="0"/>
              </a:rPr>
              <a:t>；</a:t>
            </a:r>
          </a:p>
          <a:p>
            <a:pPr>
              <a:lnSpc>
                <a:spcPct val="120000"/>
              </a:lnSpc>
              <a:spcBef>
                <a:spcPct val="40000"/>
              </a:spcBef>
            </a:pPr>
            <a:r>
              <a:rPr lang="zh-CN" altLang="en-US" sz="2000" dirty="0" smtClean="0">
                <a:solidFill>
                  <a:srgbClr val="1A3868"/>
                </a:solidFill>
                <a:latin typeface="Times New Roman" pitchFamily="18" charset="0"/>
                <a:ea typeface="微软雅黑" pitchFamily="34" charset="-122"/>
                <a:cs typeface="Times New Roman" pitchFamily="18" charset="0"/>
              </a:rPr>
              <a:t>通过</a:t>
            </a:r>
            <a:r>
              <a:rPr lang="en-US" altLang="zh-CN" sz="2000" dirty="0" smtClean="0">
                <a:solidFill>
                  <a:srgbClr val="1A3868"/>
                </a:solidFill>
                <a:latin typeface="Times New Roman" pitchFamily="18" charset="0"/>
                <a:ea typeface="微软雅黑" pitchFamily="34" charset="-122"/>
                <a:cs typeface="Times New Roman" pitchFamily="18" charset="0"/>
              </a:rPr>
              <a:t>ADSL</a:t>
            </a:r>
            <a:r>
              <a:rPr lang="zh-CN" altLang="en-US" sz="2000" dirty="0" smtClean="0">
                <a:solidFill>
                  <a:srgbClr val="1A3868"/>
                </a:solidFill>
                <a:latin typeface="Times New Roman" pitchFamily="18" charset="0"/>
                <a:ea typeface="微软雅黑" pitchFamily="34" charset="-122"/>
                <a:cs typeface="Times New Roman" pitchFamily="18" charset="0"/>
              </a:rPr>
              <a:t> </a:t>
            </a:r>
            <a:r>
              <a:rPr lang="en-US" altLang="zh-CN" sz="2000" dirty="0" smtClean="0">
                <a:solidFill>
                  <a:srgbClr val="1A3868"/>
                </a:solidFill>
                <a:latin typeface="Times New Roman" pitchFamily="18" charset="0"/>
                <a:ea typeface="微软雅黑" pitchFamily="34" charset="-122"/>
                <a:cs typeface="Times New Roman" pitchFamily="18" charset="0"/>
              </a:rPr>
              <a:t>Modem</a:t>
            </a:r>
            <a:r>
              <a:rPr lang="zh-CN" altLang="en-US" sz="2000" dirty="0" smtClean="0">
                <a:solidFill>
                  <a:srgbClr val="1A3868"/>
                </a:solidFill>
                <a:latin typeface="Times New Roman" pitchFamily="18" charset="0"/>
                <a:ea typeface="微软雅黑" pitchFamily="34" charset="-122"/>
                <a:cs typeface="Times New Roman" pitchFamily="18" charset="0"/>
              </a:rPr>
              <a:t>与电话线路接入</a:t>
            </a:r>
            <a:r>
              <a:rPr lang="zh-CN" altLang="en-US" sz="2000" dirty="0" smtClean="0">
                <a:solidFill>
                  <a:srgbClr val="1A3868"/>
                </a:solidFill>
                <a:latin typeface="Times New Roman" pitchFamily="18" charset="0"/>
                <a:ea typeface="微软雅黑" pitchFamily="34" charset="-122"/>
                <a:cs typeface="Times New Roman" pitchFamily="18" charset="0"/>
              </a:rPr>
              <a:t>互联网    </a:t>
            </a:r>
            <a:r>
              <a:rPr lang="en-US" altLang="zh-CN" sz="2000" dirty="0" smtClean="0">
                <a:solidFill>
                  <a:srgbClr val="1A3868"/>
                </a:solidFill>
                <a:latin typeface="Times New Roman" pitchFamily="18" charset="0"/>
                <a:ea typeface="微软雅黑" pitchFamily="34" charset="-122"/>
                <a:cs typeface="Times New Roman" pitchFamily="18" charset="0"/>
              </a:rPr>
              <a:t>(</a:t>
            </a:r>
            <a:r>
              <a:rPr lang="zh-CN" altLang="en-US" sz="2000" dirty="0" smtClean="0">
                <a:solidFill>
                  <a:srgbClr val="1A3868"/>
                </a:solidFill>
                <a:latin typeface="Times New Roman" pitchFamily="18" charset="0"/>
                <a:ea typeface="微软雅黑" pitchFamily="34" charset="-122"/>
                <a:cs typeface="Times New Roman" pitchFamily="18" charset="0"/>
              </a:rPr>
              <a:t>线</a:t>
            </a:r>
            <a:r>
              <a:rPr lang="zh-CN" altLang="en-US" sz="2000" dirty="0" smtClean="0">
                <a:solidFill>
                  <a:srgbClr val="1A3868"/>
                </a:solidFill>
                <a:latin typeface="Times New Roman" pitchFamily="18" charset="0"/>
                <a:ea typeface="微软雅黑" pitchFamily="34" charset="-122"/>
                <a:cs typeface="Times New Roman" pitchFamily="18" charset="0"/>
              </a:rPr>
              <a:t>缆数据业务</a:t>
            </a:r>
            <a:r>
              <a:rPr lang="zh-CN" altLang="en-US" sz="2000" dirty="0" smtClean="0">
                <a:solidFill>
                  <a:srgbClr val="1A3868"/>
                </a:solidFill>
                <a:latin typeface="Times New Roman" pitchFamily="18" charset="0"/>
                <a:ea typeface="微软雅黑" pitchFamily="34" charset="-122"/>
                <a:cs typeface="Times New Roman" pitchFamily="18" charset="0"/>
              </a:rPr>
              <a:t>接口规范</a:t>
            </a:r>
            <a:r>
              <a:rPr lang="en-US" altLang="zh-CN" sz="2000" dirty="0">
                <a:solidFill>
                  <a:srgbClr val="1A3868"/>
                </a:solidFill>
                <a:latin typeface="Times New Roman" pitchFamily="18" charset="0"/>
                <a:ea typeface="微软雅黑" pitchFamily="34" charset="-122"/>
                <a:cs typeface="Times New Roman" pitchFamily="18" charset="0"/>
              </a:rPr>
              <a:t> </a:t>
            </a:r>
            <a:r>
              <a:rPr lang="en-US" altLang="zh-CN" sz="2000" dirty="0" smtClean="0">
                <a:solidFill>
                  <a:srgbClr val="1A3868"/>
                </a:solidFill>
                <a:latin typeface="Times New Roman" pitchFamily="18" charset="0"/>
                <a:ea typeface="微软雅黑" pitchFamily="34" charset="-122"/>
                <a:cs typeface="Times New Roman" pitchFamily="18" charset="0"/>
              </a:rPr>
              <a:t>DOCSIS</a:t>
            </a:r>
            <a:r>
              <a:rPr lang="en-US" altLang="zh-CN" sz="2000" dirty="0" smtClean="0">
                <a:solidFill>
                  <a:srgbClr val="1A3868"/>
                </a:solidFill>
                <a:latin typeface="Times New Roman" pitchFamily="18" charset="0"/>
                <a:ea typeface="微软雅黑" pitchFamily="34" charset="-122"/>
                <a:cs typeface="Times New Roman" pitchFamily="18" charset="0"/>
              </a:rPr>
              <a:t>)</a:t>
            </a:r>
            <a:r>
              <a:rPr lang="zh-CN" altLang="en-US" sz="2000" dirty="0" smtClean="0">
                <a:solidFill>
                  <a:srgbClr val="1A3868"/>
                </a:solidFill>
                <a:latin typeface="Times New Roman" pitchFamily="18" charset="0"/>
                <a:ea typeface="微软雅黑" pitchFamily="34" charset="-122"/>
                <a:cs typeface="Times New Roman" pitchFamily="18" charset="0"/>
              </a:rPr>
              <a:t>；</a:t>
            </a:r>
          </a:p>
          <a:p>
            <a:pPr>
              <a:lnSpc>
                <a:spcPct val="120000"/>
              </a:lnSpc>
              <a:spcBef>
                <a:spcPct val="40000"/>
              </a:spcBef>
            </a:pPr>
            <a:r>
              <a:rPr lang="zh-CN" altLang="en-US" sz="2000" dirty="0" smtClean="0">
                <a:solidFill>
                  <a:srgbClr val="1A3868"/>
                </a:solidFill>
                <a:latin typeface="Times New Roman" pitchFamily="18" charset="0"/>
                <a:ea typeface="微软雅黑" pitchFamily="34" charset="-122"/>
                <a:cs typeface="Times New Roman" pitchFamily="18" charset="0"/>
              </a:rPr>
              <a:t>有线电视电缆接入互联网</a:t>
            </a:r>
            <a:r>
              <a:rPr lang="en-US" altLang="zh-CN" sz="2000" dirty="0" smtClean="0">
                <a:solidFill>
                  <a:srgbClr val="1A3868"/>
                </a:solidFill>
                <a:latin typeface="Times New Roman" pitchFamily="18" charset="0"/>
                <a:ea typeface="微软雅黑" pitchFamily="34" charset="-122"/>
                <a:cs typeface="Times New Roman" pitchFamily="18" charset="0"/>
              </a:rPr>
              <a:t>(</a:t>
            </a:r>
            <a:r>
              <a:rPr lang="zh-CN" altLang="en-US" sz="2000" dirty="0" smtClean="0">
                <a:solidFill>
                  <a:srgbClr val="1A3868"/>
                </a:solidFill>
                <a:latin typeface="Times New Roman" pitchFamily="18" charset="0"/>
                <a:ea typeface="微软雅黑" pitchFamily="34" charset="-122"/>
                <a:cs typeface="Times New Roman" pitchFamily="18" charset="0"/>
              </a:rPr>
              <a:t> </a:t>
            </a:r>
            <a:r>
              <a:rPr lang="en-US" altLang="zh-CN" sz="2000" dirty="0" smtClean="0">
                <a:solidFill>
                  <a:srgbClr val="1A3868"/>
                </a:solidFill>
                <a:latin typeface="Times New Roman" pitchFamily="18" charset="0"/>
                <a:ea typeface="微软雅黑" pitchFamily="34" charset="-122"/>
                <a:cs typeface="Times New Roman" pitchFamily="18" charset="0"/>
              </a:rPr>
              <a:t>IEEE 802.14 )</a:t>
            </a:r>
            <a:r>
              <a:rPr lang="zh-CN" altLang="en-US" sz="2000" dirty="0" smtClean="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430213" y="822325"/>
            <a:ext cx="3278187" cy="525463"/>
          </a:xfrm>
        </p:spPr>
        <p:txBody>
          <a:bodyPr/>
          <a:lstStyle/>
          <a:p>
            <a:pPr algn="l"/>
            <a:r>
              <a:rPr lang="en-US" altLang="zh-CN" sz="2400" smtClean="0">
                <a:solidFill>
                  <a:srgbClr val="007D7A"/>
                </a:solidFill>
                <a:latin typeface="Times New Roman" pitchFamily="18" charset="0"/>
                <a:ea typeface="微软雅黑" pitchFamily="34" charset="-122"/>
                <a:cs typeface="Times New Roman" pitchFamily="18" charset="0"/>
              </a:rPr>
              <a:t>RS-232</a:t>
            </a:r>
            <a:r>
              <a:rPr lang="zh-CN" altLang="en-US" sz="2400" smtClean="0">
                <a:solidFill>
                  <a:srgbClr val="007D7A"/>
                </a:solidFill>
                <a:latin typeface="Times New Roman" pitchFamily="18" charset="0"/>
                <a:ea typeface="微软雅黑" pitchFamily="34" charset="-122"/>
                <a:cs typeface="Times New Roman" pitchFamily="18" charset="0"/>
              </a:rPr>
              <a:t>接口标准</a:t>
            </a:r>
          </a:p>
        </p:txBody>
      </p:sp>
      <p:grpSp>
        <p:nvGrpSpPr>
          <p:cNvPr id="175106" name="Group 7"/>
          <p:cNvGrpSpPr>
            <a:grpSpLocks/>
          </p:cNvGrpSpPr>
          <p:nvPr/>
        </p:nvGrpSpPr>
        <p:grpSpPr bwMode="auto">
          <a:xfrm>
            <a:off x="106363" y="1347788"/>
            <a:ext cx="6337300" cy="3725862"/>
            <a:chOff x="67" y="849"/>
            <a:chExt cx="3992" cy="2347"/>
          </a:xfrm>
        </p:grpSpPr>
        <p:pic>
          <p:nvPicPr>
            <p:cNvPr id="175107" name="Picture 3"/>
            <p:cNvPicPr>
              <a:picLocks noChangeAspect="1" noChangeArrowheads="1"/>
            </p:cNvPicPr>
            <p:nvPr/>
          </p:nvPicPr>
          <p:blipFill>
            <a:blip r:embed="rId3"/>
            <a:srcRect/>
            <a:stretch>
              <a:fillRect/>
            </a:stretch>
          </p:blipFill>
          <p:spPr bwMode="auto">
            <a:xfrm>
              <a:off x="67" y="849"/>
              <a:ext cx="3992" cy="2312"/>
            </a:xfrm>
            <a:prstGeom prst="rect">
              <a:avLst/>
            </a:prstGeom>
            <a:noFill/>
            <a:ln w="9525">
              <a:noFill/>
              <a:miter lim="800000"/>
              <a:headEnd/>
              <a:tailEnd/>
            </a:ln>
          </p:spPr>
        </p:pic>
        <p:pic>
          <p:nvPicPr>
            <p:cNvPr id="175108" name="Picture 6"/>
            <p:cNvPicPr>
              <a:picLocks noChangeAspect="1" noChangeArrowheads="1"/>
            </p:cNvPicPr>
            <p:nvPr/>
          </p:nvPicPr>
          <p:blipFill>
            <a:blip r:embed="rId4"/>
            <a:srcRect/>
            <a:stretch>
              <a:fillRect/>
            </a:stretch>
          </p:blipFill>
          <p:spPr bwMode="auto">
            <a:xfrm>
              <a:off x="3243" y="2437"/>
              <a:ext cx="771" cy="75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标题 1"/>
          <p:cNvSpPr>
            <a:spLocks/>
          </p:cNvSpPr>
          <p:nvPr/>
        </p:nvSpPr>
        <p:spPr bwMode="auto">
          <a:xfrm>
            <a:off x="590550" y="704850"/>
            <a:ext cx="6429375" cy="857250"/>
          </a:xfrm>
          <a:prstGeom prst="rect">
            <a:avLst/>
          </a:prstGeom>
          <a:noFill/>
          <a:ln w="9525">
            <a:noFill/>
            <a:miter lim="800000"/>
            <a:headEnd/>
            <a:tailEnd/>
          </a:ln>
        </p:spPr>
        <p:txBody>
          <a:bodyPr anchor="ctr"/>
          <a:lstStyle/>
          <a:p>
            <a:pPr eaLnBrk="0" hangingPunct="0"/>
            <a:r>
              <a:rPr lang="zh-CN" altLang="en-US" sz="2400" u="none">
                <a:solidFill>
                  <a:srgbClr val="007D7A"/>
                </a:solidFill>
              </a:rPr>
              <a:t>广播通信线路的物理层协议</a:t>
            </a:r>
          </a:p>
        </p:txBody>
      </p:sp>
      <p:sp>
        <p:nvSpPr>
          <p:cNvPr id="176130" name="内容占位符 2"/>
          <p:cNvSpPr>
            <a:spLocks/>
          </p:cNvSpPr>
          <p:nvPr/>
        </p:nvSpPr>
        <p:spPr bwMode="auto">
          <a:xfrm>
            <a:off x="468313" y="1731963"/>
            <a:ext cx="6119812" cy="984250"/>
          </a:xfrm>
          <a:prstGeom prst="rect">
            <a:avLst/>
          </a:prstGeom>
          <a:noFill/>
          <a:ln w="9525">
            <a:noFill/>
            <a:miter lim="800000"/>
            <a:headEnd/>
            <a:tailEnd/>
          </a:ln>
        </p:spPr>
        <p:txBody>
          <a:bodyPr/>
          <a:lstStyle/>
          <a:p>
            <a:pPr marL="342900" indent="-342900" eaLnBrk="0" hangingPunct="0">
              <a:lnSpc>
                <a:spcPct val="135000"/>
              </a:lnSpc>
              <a:spcBef>
                <a:spcPct val="20000"/>
              </a:spcBef>
              <a:buFontTx/>
              <a:buChar char="•"/>
            </a:pPr>
            <a:r>
              <a:rPr lang="en-US" altLang="zh-CN" sz="2000" b="0" u="none">
                <a:solidFill>
                  <a:srgbClr val="1A3868"/>
                </a:solidFill>
              </a:rPr>
              <a:t>Ethernet</a:t>
            </a:r>
            <a:r>
              <a:rPr lang="zh-CN" altLang="en-US" sz="2000" b="0" u="none">
                <a:solidFill>
                  <a:srgbClr val="1A3868"/>
                </a:solidFill>
              </a:rPr>
              <a:t>协议标准 </a:t>
            </a:r>
            <a:r>
              <a:rPr lang="en-US" altLang="zh-CN" sz="2000" b="0" u="none">
                <a:solidFill>
                  <a:srgbClr val="1A3868"/>
                </a:solidFill>
              </a:rPr>
              <a:t>IEEE 802.3</a:t>
            </a:r>
            <a:r>
              <a:rPr lang="zh-CN" altLang="en-US" sz="2000" b="0" u="none">
                <a:solidFill>
                  <a:srgbClr val="1A3868"/>
                </a:solidFill>
              </a:rPr>
              <a:t>；</a:t>
            </a:r>
          </a:p>
          <a:p>
            <a:pPr marL="342900" indent="-342900" eaLnBrk="0" hangingPunct="0">
              <a:lnSpc>
                <a:spcPct val="135000"/>
              </a:lnSpc>
              <a:spcBef>
                <a:spcPct val="20000"/>
              </a:spcBef>
              <a:buFontTx/>
              <a:buChar char="•"/>
            </a:pPr>
            <a:r>
              <a:rPr lang="zh-CN" altLang="en-US" sz="2000" b="0" u="none">
                <a:solidFill>
                  <a:srgbClr val="1A3868"/>
                </a:solidFill>
              </a:rPr>
              <a:t>无线局域网协议标准 </a:t>
            </a:r>
            <a:r>
              <a:rPr lang="en-US" altLang="zh-CN" sz="2000" b="0" u="none">
                <a:solidFill>
                  <a:srgbClr val="1A3868"/>
                </a:solidFill>
              </a:rPr>
              <a:t>IEEE 802.11</a:t>
            </a:r>
            <a:r>
              <a:rPr lang="zh-CN" altLang="en-US" sz="2000" b="0" u="none">
                <a:solidFill>
                  <a:srgbClr val="1A3868"/>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标题 1"/>
          <p:cNvSpPr>
            <a:spLocks noGrp="1"/>
          </p:cNvSpPr>
          <p:nvPr>
            <p:ph type="title" idx="4294967295"/>
          </p:nvPr>
        </p:nvSpPr>
        <p:spPr>
          <a:xfrm>
            <a:off x="590550" y="63500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三、传输介质的主要类型</a:t>
            </a:r>
          </a:p>
        </p:txBody>
      </p:sp>
      <p:sp>
        <p:nvSpPr>
          <p:cNvPr id="216066" name="内容占位符 2"/>
          <p:cNvSpPr>
            <a:spLocks noGrp="1"/>
          </p:cNvSpPr>
          <p:nvPr>
            <p:ph idx="4294967295"/>
          </p:nvPr>
        </p:nvSpPr>
        <p:spPr>
          <a:xfrm>
            <a:off x="539750" y="2427288"/>
            <a:ext cx="3311525" cy="2305050"/>
          </a:xfrm>
        </p:spPr>
        <p:txBody>
          <a:bodyPr/>
          <a:lstStyle/>
          <a:p>
            <a:pPr>
              <a:spcAft>
                <a:spcPct val="50000"/>
              </a:spcAft>
              <a:buFontTx/>
              <a:buNone/>
            </a:pPr>
            <a:r>
              <a:rPr lang="zh-CN" altLang="en-US" sz="2000" smtClean="0">
                <a:solidFill>
                  <a:srgbClr val="1A3868"/>
                </a:solidFill>
                <a:latin typeface="Times New Roman" pitchFamily="18" charset="0"/>
                <a:ea typeface="微软雅黑" pitchFamily="34" charset="-122"/>
                <a:cs typeface="Times New Roman" pitchFamily="18" charset="0"/>
              </a:rPr>
              <a:t>网络中常用的传输介质有：</a:t>
            </a:r>
            <a:endParaRPr lang="en-US" altLang="zh-CN" sz="2000" smtClean="0">
              <a:solidFill>
                <a:srgbClr val="1A3868"/>
              </a:solidFill>
              <a:latin typeface="Times New Roman" pitchFamily="18" charset="0"/>
              <a:ea typeface="微软雅黑" pitchFamily="34" charset="-122"/>
              <a:cs typeface="Times New Roman" pitchFamily="18" charset="0"/>
            </a:endParaRPr>
          </a:p>
          <a:p>
            <a:r>
              <a:rPr lang="zh-CN" altLang="en-US" sz="2000" smtClean="0">
                <a:solidFill>
                  <a:srgbClr val="C00000"/>
                </a:solidFill>
                <a:latin typeface="Times New Roman" pitchFamily="18" charset="0"/>
                <a:ea typeface="微软雅黑" pitchFamily="34" charset="-122"/>
                <a:cs typeface="Times New Roman" pitchFamily="18" charset="0"/>
              </a:rPr>
              <a:t>有线传输介质</a:t>
            </a:r>
          </a:p>
          <a:p>
            <a:pPr lvl="1"/>
            <a:r>
              <a:rPr lang="zh-CN" altLang="en-US" smtClean="0">
                <a:solidFill>
                  <a:srgbClr val="1A3868"/>
                </a:solidFill>
                <a:latin typeface="Times New Roman" pitchFamily="18" charset="0"/>
                <a:ea typeface="微软雅黑" pitchFamily="34" charset="-122"/>
                <a:cs typeface="Times New Roman" pitchFamily="18" charset="0"/>
              </a:rPr>
              <a:t>双绞线</a:t>
            </a:r>
            <a:endParaRPr lang="en-US" altLang="zh-CN" smtClean="0">
              <a:solidFill>
                <a:srgbClr val="1A3868"/>
              </a:solidFill>
              <a:latin typeface="Times New Roman" pitchFamily="18" charset="0"/>
              <a:ea typeface="微软雅黑" pitchFamily="34" charset="-122"/>
              <a:cs typeface="Times New Roman" pitchFamily="18" charset="0"/>
            </a:endParaRPr>
          </a:p>
          <a:p>
            <a:pPr lvl="1"/>
            <a:r>
              <a:rPr lang="zh-CN" altLang="en-US" smtClean="0">
                <a:solidFill>
                  <a:srgbClr val="1A3868"/>
                </a:solidFill>
                <a:latin typeface="Times New Roman" pitchFamily="18" charset="0"/>
                <a:ea typeface="微软雅黑" pitchFamily="34" charset="-122"/>
                <a:cs typeface="Times New Roman" pitchFamily="18" charset="0"/>
              </a:rPr>
              <a:t>同轴电缆</a:t>
            </a:r>
            <a:endParaRPr lang="en-US" altLang="zh-CN" smtClean="0">
              <a:solidFill>
                <a:srgbClr val="1A3868"/>
              </a:solidFill>
              <a:latin typeface="Times New Roman" pitchFamily="18" charset="0"/>
              <a:ea typeface="微软雅黑" pitchFamily="34" charset="-122"/>
              <a:cs typeface="Times New Roman" pitchFamily="18" charset="0"/>
            </a:endParaRPr>
          </a:p>
          <a:p>
            <a:pPr lvl="1"/>
            <a:r>
              <a:rPr lang="zh-CN" altLang="en-US" smtClean="0">
                <a:solidFill>
                  <a:srgbClr val="1A3868"/>
                </a:solidFill>
                <a:latin typeface="Times New Roman" pitchFamily="18" charset="0"/>
                <a:ea typeface="微软雅黑" pitchFamily="34" charset="-122"/>
                <a:cs typeface="Times New Roman" pitchFamily="18" charset="0"/>
              </a:rPr>
              <a:t>光纤</a:t>
            </a:r>
            <a:endParaRPr lang="en-US" altLang="zh-CN" smtClean="0">
              <a:solidFill>
                <a:srgbClr val="1A3868"/>
              </a:solidFill>
              <a:latin typeface="Times New Roman" pitchFamily="18" charset="0"/>
              <a:ea typeface="微软雅黑" pitchFamily="34" charset="-122"/>
              <a:cs typeface="Times New Roman" pitchFamily="18" charset="0"/>
            </a:endParaRPr>
          </a:p>
        </p:txBody>
      </p:sp>
      <p:sp>
        <p:nvSpPr>
          <p:cNvPr id="216067" name="Rectangle 5"/>
          <p:cNvSpPr>
            <a:spLocks noChangeArrowheads="1"/>
          </p:cNvSpPr>
          <p:nvPr/>
        </p:nvSpPr>
        <p:spPr bwMode="auto">
          <a:xfrm>
            <a:off x="611188" y="1390650"/>
            <a:ext cx="5329237" cy="822325"/>
          </a:xfrm>
          <a:prstGeom prst="rect">
            <a:avLst/>
          </a:prstGeom>
          <a:noFill/>
          <a:ln w="9525">
            <a:noFill/>
            <a:miter lim="800000"/>
            <a:headEnd/>
            <a:tailEnd/>
          </a:ln>
        </p:spPr>
        <p:txBody>
          <a:bodyPr>
            <a:spAutoFit/>
          </a:bodyPr>
          <a:lstStyle/>
          <a:p>
            <a:pPr eaLnBrk="0" hangingPunct="0">
              <a:lnSpc>
                <a:spcPct val="120000"/>
              </a:lnSpc>
              <a:spcBef>
                <a:spcPct val="20000"/>
              </a:spcBef>
            </a:pPr>
            <a:r>
              <a:rPr lang="zh-CN" altLang="en-US" sz="2000" b="0" u="none">
                <a:solidFill>
                  <a:srgbClr val="1A3868"/>
                </a:solidFill>
              </a:rPr>
              <a:t>传输介质是网络中连接收发双方的</a:t>
            </a:r>
            <a:r>
              <a:rPr lang="zh-CN" altLang="en-US" sz="2000" b="0" u="none">
                <a:solidFill>
                  <a:srgbClr val="C00000"/>
                </a:solidFill>
              </a:rPr>
              <a:t>物理通路</a:t>
            </a:r>
            <a:r>
              <a:rPr lang="zh-CN" altLang="en-US" sz="2000" b="0" u="none">
                <a:solidFill>
                  <a:srgbClr val="1A3868"/>
                </a:solidFill>
              </a:rPr>
              <a:t>，也是通信中实际传送信息的</a:t>
            </a:r>
            <a:r>
              <a:rPr lang="zh-CN" altLang="en-US" sz="2000" b="0" u="none">
                <a:solidFill>
                  <a:srgbClr val="C00000"/>
                </a:solidFill>
              </a:rPr>
              <a:t>载体</a:t>
            </a:r>
            <a:r>
              <a:rPr lang="zh-CN" altLang="en-US" sz="2000" b="0" u="none">
                <a:solidFill>
                  <a:srgbClr val="1A3868"/>
                </a:solidFill>
              </a:rPr>
              <a:t>；</a:t>
            </a:r>
            <a:endParaRPr lang="en-US" altLang="zh-CN" sz="2000" b="0" u="none">
              <a:solidFill>
                <a:srgbClr val="1A3868"/>
              </a:solidFill>
            </a:endParaRPr>
          </a:p>
        </p:txBody>
      </p:sp>
      <p:sp>
        <p:nvSpPr>
          <p:cNvPr id="216068" name="内容占位符 2"/>
          <p:cNvSpPr>
            <a:spLocks/>
          </p:cNvSpPr>
          <p:nvPr/>
        </p:nvSpPr>
        <p:spPr bwMode="auto">
          <a:xfrm>
            <a:off x="2952750" y="2941638"/>
            <a:ext cx="2698750" cy="1584325"/>
          </a:xfrm>
          <a:prstGeom prst="rect">
            <a:avLst/>
          </a:prstGeom>
          <a:noFill/>
          <a:ln w="9525">
            <a:noFill/>
            <a:miter lim="800000"/>
            <a:headEnd/>
            <a:tailEnd/>
          </a:ln>
        </p:spPr>
        <p:txBody>
          <a:bodyPr/>
          <a:lstStyle/>
          <a:p>
            <a:pPr marL="342900" indent="-342900" eaLnBrk="0" hangingPunct="0">
              <a:spcBef>
                <a:spcPct val="20000"/>
              </a:spcBef>
              <a:buFontTx/>
              <a:buChar char="•"/>
            </a:pPr>
            <a:r>
              <a:rPr lang="zh-CN" altLang="en-US" sz="2000" b="0" u="none">
                <a:solidFill>
                  <a:srgbClr val="C00000"/>
                </a:solidFill>
              </a:rPr>
              <a:t>无线传输介质</a:t>
            </a:r>
          </a:p>
          <a:p>
            <a:pPr marL="742950" lvl="1" indent="-285750" eaLnBrk="0" hangingPunct="0">
              <a:spcBef>
                <a:spcPct val="20000"/>
              </a:spcBef>
              <a:buFontTx/>
              <a:buChar char="–"/>
            </a:pPr>
            <a:r>
              <a:rPr lang="zh-CN" altLang="en-US" sz="2000" b="0" u="none">
                <a:solidFill>
                  <a:srgbClr val="1A3868"/>
                </a:solidFill>
              </a:rPr>
              <a:t>无线电波</a:t>
            </a:r>
          </a:p>
          <a:p>
            <a:pPr marL="742950" lvl="1" indent="-285750" eaLnBrk="0" hangingPunct="0">
              <a:spcBef>
                <a:spcPct val="20000"/>
              </a:spcBef>
              <a:buFontTx/>
              <a:buChar char="–"/>
            </a:pPr>
            <a:r>
              <a:rPr lang="zh-CN" altLang="en-US" sz="2000" b="0" u="none">
                <a:solidFill>
                  <a:srgbClr val="1A3868"/>
                </a:solidFill>
              </a:rPr>
              <a:t>微波</a:t>
            </a:r>
          </a:p>
          <a:p>
            <a:pPr marL="742950" lvl="1" indent="-285750" eaLnBrk="0" hangingPunct="0">
              <a:spcBef>
                <a:spcPct val="20000"/>
              </a:spcBef>
              <a:buFontTx/>
              <a:buChar char="–"/>
            </a:pPr>
            <a:r>
              <a:rPr lang="zh-CN" altLang="en-US" sz="2000" b="0" u="none">
                <a:solidFill>
                  <a:srgbClr val="1A3868"/>
                </a:solidFill>
              </a:rPr>
              <a:t>卫星</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标题 1"/>
          <p:cNvSpPr>
            <a:spLocks noGrp="1"/>
          </p:cNvSpPr>
          <p:nvPr>
            <p:ph type="title" idx="4294967295"/>
          </p:nvPr>
        </p:nvSpPr>
        <p:spPr>
          <a:xfrm>
            <a:off x="735013" y="700088"/>
            <a:ext cx="2757487" cy="64770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双绞线</a:t>
            </a:r>
          </a:p>
        </p:txBody>
      </p:sp>
      <p:sp>
        <p:nvSpPr>
          <p:cNvPr id="179202" name="内容占位符 2"/>
          <p:cNvSpPr>
            <a:spLocks noGrp="1"/>
          </p:cNvSpPr>
          <p:nvPr>
            <p:ph idx="4294967295"/>
          </p:nvPr>
        </p:nvSpPr>
        <p:spPr>
          <a:xfrm>
            <a:off x="466725" y="1347788"/>
            <a:ext cx="5905500" cy="1944687"/>
          </a:xfrm>
        </p:spPr>
        <p:txBody>
          <a:bodyPr/>
          <a:lstStyle/>
          <a:p>
            <a:pPr>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双绞线由按规则螺旋结构排列的</a:t>
            </a:r>
            <a:r>
              <a:rPr lang="en-US" altLang="zh-CN" sz="2000" smtClean="0">
                <a:solidFill>
                  <a:srgbClr val="1A3868"/>
                </a:solidFill>
                <a:latin typeface="Times New Roman" pitchFamily="18" charset="0"/>
                <a:ea typeface="微软雅黑" pitchFamily="34" charset="-122"/>
                <a:cs typeface="Times New Roman" pitchFamily="18" charset="0"/>
              </a:rPr>
              <a:t>2</a:t>
            </a:r>
            <a:r>
              <a:rPr lang="zh-CN" altLang="en-US" sz="2000" smtClean="0">
                <a:solidFill>
                  <a:srgbClr val="1A3868"/>
                </a:solidFill>
                <a:latin typeface="Times New Roman" pitchFamily="18" charset="0"/>
                <a:ea typeface="微软雅黑" pitchFamily="34" charset="-122"/>
                <a:cs typeface="Times New Roman" pitchFamily="18" charset="0"/>
              </a:rPr>
              <a:t>根、</a:t>
            </a:r>
            <a:r>
              <a:rPr lang="en-US" altLang="zh-CN" sz="2000" smtClean="0">
                <a:solidFill>
                  <a:srgbClr val="1A3868"/>
                </a:solidFill>
                <a:latin typeface="Times New Roman" pitchFamily="18" charset="0"/>
                <a:ea typeface="微软雅黑" pitchFamily="34" charset="-122"/>
                <a:cs typeface="Times New Roman" pitchFamily="18" charset="0"/>
              </a:rPr>
              <a:t>4</a:t>
            </a:r>
            <a:r>
              <a:rPr lang="zh-CN" altLang="en-US" sz="2000" smtClean="0">
                <a:solidFill>
                  <a:srgbClr val="1A3868"/>
                </a:solidFill>
                <a:latin typeface="Times New Roman" pitchFamily="18" charset="0"/>
                <a:ea typeface="微软雅黑" pitchFamily="34" charset="-122"/>
                <a:cs typeface="Times New Roman" pitchFamily="18" charset="0"/>
              </a:rPr>
              <a:t>根或</a:t>
            </a:r>
            <a:r>
              <a:rPr lang="en-US" altLang="zh-CN" sz="2000" smtClean="0">
                <a:solidFill>
                  <a:srgbClr val="1A3868"/>
                </a:solidFill>
                <a:latin typeface="Times New Roman" pitchFamily="18" charset="0"/>
                <a:ea typeface="微软雅黑" pitchFamily="34" charset="-122"/>
                <a:cs typeface="Times New Roman" pitchFamily="18" charset="0"/>
              </a:rPr>
              <a:t>8</a:t>
            </a:r>
            <a:r>
              <a:rPr lang="zh-CN" altLang="en-US" sz="2000" smtClean="0">
                <a:solidFill>
                  <a:srgbClr val="1A3868"/>
                </a:solidFill>
                <a:latin typeface="Times New Roman" pitchFamily="18" charset="0"/>
                <a:ea typeface="微软雅黑" pitchFamily="34" charset="-122"/>
                <a:cs typeface="Times New Roman" pitchFamily="18" charset="0"/>
              </a:rPr>
              <a:t>根绝缘导线组成；</a:t>
            </a:r>
          </a:p>
          <a:p>
            <a:pPr>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绞合有效的抑制了电线的串扰，减少信号衰减；</a:t>
            </a:r>
            <a:endParaRPr lang="en-US" altLang="zh-CN" sz="2000" smtClean="0">
              <a:solidFill>
                <a:srgbClr val="1A3868"/>
              </a:solidFill>
              <a:latin typeface="Times New Roman" pitchFamily="18" charset="0"/>
              <a:ea typeface="微软雅黑" pitchFamily="34" charset="-122"/>
              <a:cs typeface="Times New Roman" pitchFamily="18" charset="0"/>
            </a:endParaRPr>
          </a:p>
          <a:p>
            <a:endParaRPr lang="zh-CN" altLang="en-US" sz="2000" smtClean="0">
              <a:solidFill>
                <a:srgbClr val="1A3868"/>
              </a:solidFill>
              <a:latin typeface="Times New Roman" pitchFamily="18" charset="0"/>
              <a:ea typeface="微软雅黑" pitchFamily="34" charset="-122"/>
              <a:cs typeface="Times New Roman" pitchFamily="18" charset="0"/>
            </a:endParaRPr>
          </a:p>
        </p:txBody>
      </p:sp>
      <p:pic>
        <p:nvPicPr>
          <p:cNvPr id="179203" name="Picture 25"/>
          <p:cNvPicPr>
            <a:picLocks noChangeAspect="1" noChangeArrowheads="1"/>
          </p:cNvPicPr>
          <p:nvPr/>
        </p:nvPicPr>
        <p:blipFill>
          <a:blip r:embed="rId3"/>
          <a:srcRect/>
          <a:stretch>
            <a:fillRect/>
          </a:stretch>
        </p:blipFill>
        <p:spPr bwMode="auto">
          <a:xfrm>
            <a:off x="1692275" y="2789238"/>
            <a:ext cx="367347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继续教育">
  <a:themeElements>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继续教育">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继续教育</Template>
  <TotalTime>12113</TotalTime>
  <Words>2577</Words>
  <Application>Microsoft Office PowerPoint</Application>
  <PresentationFormat>自定义</PresentationFormat>
  <Paragraphs>169</Paragraphs>
  <Slides>23</Slides>
  <Notes>21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26" baseType="lpstr">
      <vt:lpstr>继续教育</vt:lpstr>
      <vt:lpstr>Visio</vt:lpstr>
      <vt:lpstr>Microsoft Visio 绘图</vt:lpstr>
      <vt:lpstr>计算机网络技术</vt:lpstr>
      <vt:lpstr>PowerPoint 演示文稿</vt:lpstr>
      <vt:lpstr>一、物理层的功能</vt:lpstr>
      <vt:lpstr>二、物理层协议的类型</vt:lpstr>
      <vt:lpstr>点-点通信线路的物理层协议</vt:lpstr>
      <vt:lpstr>RS-232接口标准</vt:lpstr>
      <vt:lpstr>PowerPoint 演示文稿</vt:lpstr>
      <vt:lpstr>三、传输介质的主要类型</vt:lpstr>
      <vt:lpstr>双绞线</vt:lpstr>
      <vt:lpstr>双绞线分为两类</vt:lpstr>
      <vt:lpstr>按传输特性双绞线分为五类</vt:lpstr>
      <vt:lpstr>双绞线网线制作</vt:lpstr>
      <vt:lpstr>同轴电缆</vt:lpstr>
      <vt:lpstr>光纤</vt:lpstr>
      <vt:lpstr>PowerPoint 演示文稿</vt:lpstr>
      <vt:lpstr>典型的光纤传输系统结构</vt:lpstr>
      <vt:lpstr>多模光纤与单模光纤</vt:lpstr>
      <vt:lpstr>网络使用的传输介质电磁波的频谱</vt:lpstr>
      <vt:lpstr>PowerPoint 演示文稿</vt:lpstr>
      <vt:lpstr>PowerPoint 演示文稿</vt:lpstr>
      <vt:lpstr>蜂窝无线通信</vt:lpstr>
      <vt:lpstr>PowerPoint 演示文稿</vt:lpstr>
      <vt:lpstr>卫星通信</vt:lpstr>
    </vt:vector>
  </TitlesOfParts>
  <Company>tonecom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郭禾</cp:lastModifiedBy>
  <cp:revision>1108</cp:revision>
  <cp:lastPrinted>1999-06-03T07:41:47Z</cp:lastPrinted>
  <dcterms:created xsi:type="dcterms:W3CDTF">1999-05-31T06:37:31Z</dcterms:created>
  <dcterms:modified xsi:type="dcterms:W3CDTF">2014-07-08T14:37:55Z</dcterms:modified>
</cp:coreProperties>
</file>